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3"/>
  </p:notesMasterIdLst>
  <p:sldIdLst>
    <p:sldId id="256" r:id="rId2"/>
    <p:sldId id="265" r:id="rId3"/>
    <p:sldId id="638" r:id="rId4"/>
    <p:sldId id="636" r:id="rId5"/>
    <p:sldId id="639" r:id="rId6"/>
    <p:sldId id="460" r:id="rId7"/>
    <p:sldId id="634" r:id="rId8"/>
    <p:sldId id="455" r:id="rId9"/>
    <p:sldId id="456" r:id="rId10"/>
    <p:sldId id="635" r:id="rId11"/>
    <p:sldId id="641" r:id="rId12"/>
    <p:sldId id="640" r:id="rId13"/>
    <p:sldId id="535" r:id="rId14"/>
    <p:sldId id="461" r:id="rId15"/>
    <p:sldId id="348" r:id="rId16"/>
    <p:sldId id="536" r:id="rId17"/>
    <p:sldId id="537" r:id="rId18"/>
    <p:sldId id="538" r:id="rId19"/>
    <p:sldId id="539" r:id="rId20"/>
    <p:sldId id="540" r:id="rId21"/>
    <p:sldId id="541" r:id="rId22"/>
    <p:sldId id="542" r:id="rId23"/>
    <p:sldId id="543" r:id="rId24"/>
    <p:sldId id="614" r:id="rId25"/>
    <p:sldId id="544" r:id="rId26"/>
    <p:sldId id="545" r:id="rId27"/>
    <p:sldId id="479" r:id="rId28"/>
    <p:sldId id="546" r:id="rId29"/>
    <p:sldId id="556" r:id="rId30"/>
    <p:sldId id="615" r:id="rId31"/>
    <p:sldId id="359" r:id="rId32"/>
    <p:sldId id="547" r:id="rId33"/>
    <p:sldId id="353" r:id="rId34"/>
    <p:sldId id="548" r:id="rId35"/>
    <p:sldId id="549" r:id="rId36"/>
    <p:sldId id="551" r:id="rId37"/>
    <p:sldId id="552" r:id="rId38"/>
    <p:sldId id="553" r:id="rId39"/>
    <p:sldId id="554" r:id="rId40"/>
    <p:sldId id="555" r:id="rId41"/>
    <p:sldId id="395" r:id="rId42"/>
    <p:sldId id="617" r:id="rId43"/>
    <p:sldId id="557" r:id="rId44"/>
    <p:sldId id="441" r:id="rId45"/>
    <p:sldId id="642" r:id="rId46"/>
    <p:sldId id="558" r:id="rId47"/>
    <p:sldId id="559" r:id="rId48"/>
    <p:sldId id="560" r:id="rId49"/>
    <p:sldId id="561" r:id="rId50"/>
    <p:sldId id="562" r:id="rId51"/>
    <p:sldId id="563" r:id="rId52"/>
    <p:sldId id="564" r:id="rId53"/>
    <p:sldId id="566" r:id="rId54"/>
    <p:sldId id="567" r:id="rId55"/>
    <p:sldId id="569" r:id="rId56"/>
    <p:sldId id="508" r:id="rId57"/>
    <p:sldId id="509" r:id="rId58"/>
    <p:sldId id="435" r:id="rId59"/>
    <p:sldId id="436" r:id="rId60"/>
    <p:sldId id="550" r:id="rId61"/>
    <p:sldId id="26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972BD-8CC2-9E48-B187-F04523419435}">
          <p14:sldIdLst>
            <p14:sldId id="256"/>
            <p14:sldId id="265"/>
          </p14:sldIdLst>
        </p14:section>
        <p14:section name="Introduction" id="{E2205D6A-2BD4-114C-A4C9-E2BAAFA9A892}">
          <p14:sldIdLst>
            <p14:sldId id="638"/>
            <p14:sldId id="636"/>
            <p14:sldId id="639"/>
            <p14:sldId id="460"/>
            <p14:sldId id="634"/>
            <p14:sldId id="455"/>
            <p14:sldId id="456"/>
            <p14:sldId id="635"/>
            <p14:sldId id="641"/>
            <p14:sldId id="640"/>
          </p14:sldIdLst>
        </p14:section>
        <p14:section name="Structure of HTML" id="{DF0F0F30-69A9-1749-842B-35CCF5136620}">
          <p14:sldIdLst>
            <p14:sldId id="535"/>
            <p14:sldId id="461"/>
            <p14:sldId id="348"/>
            <p14:sldId id="536"/>
            <p14:sldId id="537"/>
            <p14:sldId id="538"/>
            <p14:sldId id="539"/>
            <p14:sldId id="540"/>
            <p14:sldId id="541"/>
            <p14:sldId id="542"/>
            <p14:sldId id="543"/>
            <p14:sldId id="614"/>
            <p14:sldId id="544"/>
            <p14:sldId id="545"/>
            <p14:sldId id="479"/>
            <p14:sldId id="546"/>
            <p14:sldId id="556"/>
            <p14:sldId id="615"/>
            <p14:sldId id="359"/>
            <p14:sldId id="547"/>
            <p14:sldId id="353"/>
            <p14:sldId id="548"/>
            <p14:sldId id="549"/>
            <p14:sldId id="551"/>
            <p14:sldId id="552"/>
            <p14:sldId id="553"/>
            <p14:sldId id="554"/>
            <p14:sldId id="555"/>
            <p14:sldId id="395"/>
            <p14:sldId id="617"/>
            <p14:sldId id="557"/>
            <p14:sldId id="441"/>
            <p14:sldId id="642"/>
            <p14:sldId id="558"/>
            <p14:sldId id="559"/>
            <p14:sldId id="560"/>
            <p14:sldId id="561"/>
            <p14:sldId id="562"/>
            <p14:sldId id="563"/>
            <p14:sldId id="564"/>
            <p14:sldId id="566"/>
            <p14:sldId id="567"/>
            <p14:sldId id="569"/>
            <p14:sldId id="508"/>
            <p14:sldId id="509"/>
            <p14:sldId id="435"/>
            <p14:sldId id="436"/>
            <p14:sldId id="550"/>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aman Amannejad" initials="YA" lastIdx="8" clrIdx="0">
    <p:extLst>
      <p:ext uri="{19B8F6BF-5375-455C-9EA6-DF929625EA0E}">
        <p15:presenceInfo xmlns:p15="http://schemas.microsoft.com/office/powerpoint/2012/main" userId="84858ff3-2816-48bf-a4b3-189216645a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48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1"/>
    <p:restoredTop sz="94734"/>
  </p:normalViewPr>
  <p:slideViewPr>
    <p:cSldViewPr snapToGrid="0" snapToObjects="1">
      <p:cViewPr varScale="1">
        <p:scale>
          <a:sx n="77" d="100"/>
          <a:sy n="77" d="100"/>
        </p:scale>
        <p:origin x="6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4T21:16:48.052" idx="1">
    <p:pos x="7083" y="-306"/>
    <p:text>Check this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8-06T20:51:21.061" idx="7">
    <p:pos x="3622" y="-302"/>
    <p:text>Change the default circle shape to other shapes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7-24T21:32:19.067" idx="2">
    <p:pos x="3681" y="-270"/>
    <p:text>Add a more complete list</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A0D91-2BA6-9C4D-BAC9-7C78D503C151}" type="datetimeFigureOut">
              <a:rPr lang="en-US" smtClean="0"/>
              <a:t>1/26/2026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DA79A-80CC-5B49-A335-CC79BE11CF0F}" type="slidenum">
              <a:rPr lang="en-US" smtClean="0"/>
              <a:t>‹#›</a:t>
            </a:fld>
            <a:endParaRPr lang="en-US"/>
          </a:p>
        </p:txBody>
      </p:sp>
    </p:spTree>
    <p:extLst>
      <p:ext uri="{BB962C8B-B14F-4D97-AF65-F5344CB8AC3E}">
        <p14:creationId xmlns:p14="http://schemas.microsoft.com/office/powerpoint/2010/main" val="551513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35B4B0D6-A623-4845-8B32-300B4266A7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DDC4DF41-2D7F-D64F-804A-8ED20E8A4036}" type="slidenum">
              <a:rPr lang="en-US" altLang="en-US" sz="1200">
                <a:solidFill>
                  <a:schemeClr val="tx1"/>
                </a:solidFill>
              </a:rPr>
              <a:pPr eaLnBrk="1" hangingPunct="1"/>
              <a:t>14</a:t>
            </a:fld>
            <a:endParaRPr lang="en-US" altLang="en-US" sz="1200">
              <a:solidFill>
                <a:schemeClr val="tx1"/>
              </a:solidFill>
            </a:endParaRPr>
          </a:p>
        </p:txBody>
      </p:sp>
      <p:sp>
        <p:nvSpPr>
          <p:cNvPr id="128003" name="Rectangle 2">
            <a:extLst>
              <a:ext uri="{FF2B5EF4-FFF2-40B4-BE49-F238E27FC236}">
                <a16:creationId xmlns:a16="http://schemas.microsoft.com/office/drawing/2014/main" id="{A2CEE1E4-20BD-6348-BBC7-C55D129524F1}"/>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745BFCE-6C5E-F54F-AB81-8044BE8C7E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3317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F115F74D-F0BC-F244-A7BF-787352DCF7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C022E14E-6AF9-7A44-9C9E-4AAA123F6D60}" type="slidenum">
              <a:rPr lang="en-US" altLang="en-US" sz="1200">
                <a:solidFill>
                  <a:schemeClr val="tx1"/>
                </a:solidFill>
              </a:rPr>
              <a:pPr eaLnBrk="1" hangingPunct="1"/>
              <a:t>30</a:t>
            </a:fld>
            <a:endParaRPr lang="en-US" altLang="en-US" sz="1200">
              <a:solidFill>
                <a:schemeClr val="tx1"/>
              </a:solidFill>
            </a:endParaRPr>
          </a:p>
        </p:txBody>
      </p:sp>
      <p:sp>
        <p:nvSpPr>
          <p:cNvPr id="136195" name="Rectangle 2">
            <a:extLst>
              <a:ext uri="{FF2B5EF4-FFF2-40B4-BE49-F238E27FC236}">
                <a16:creationId xmlns:a16="http://schemas.microsoft.com/office/drawing/2014/main" id="{D466D89B-6EAC-D340-9FF9-15D18418141B}"/>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DCEA7E83-E35E-9343-A6B6-EC643F1EA0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4416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5DDF871D-0690-B74A-9D08-8678A7602C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6DCD86BF-8E4A-AE40-BE0B-051685591E56}" type="slidenum">
              <a:rPr lang="en-US" altLang="en-US" sz="1200">
                <a:solidFill>
                  <a:schemeClr val="tx1"/>
                </a:solidFill>
              </a:rPr>
              <a:pPr eaLnBrk="1" hangingPunct="1"/>
              <a:t>32</a:t>
            </a:fld>
            <a:endParaRPr lang="en-US" altLang="en-US" sz="1200">
              <a:solidFill>
                <a:schemeClr val="tx1"/>
              </a:solidFill>
            </a:endParaRPr>
          </a:p>
        </p:txBody>
      </p:sp>
      <p:sp>
        <p:nvSpPr>
          <p:cNvPr id="131075" name="Rectangle 2">
            <a:extLst>
              <a:ext uri="{FF2B5EF4-FFF2-40B4-BE49-F238E27FC236}">
                <a16:creationId xmlns:a16="http://schemas.microsoft.com/office/drawing/2014/main" id="{FC5312DD-D8B6-A54A-9186-6298CF7168EB}"/>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6339872B-EFF1-E246-BDCF-EA207CD6BE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701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44E89E32-F63F-F147-9F27-76B8BBE5A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D36DB6B2-6EA2-2346-8364-2838AE61530C}" type="slidenum">
              <a:rPr lang="en-US" altLang="en-US" sz="1200">
                <a:solidFill>
                  <a:schemeClr val="tx1"/>
                </a:solidFill>
              </a:rPr>
              <a:pPr eaLnBrk="1" hangingPunct="1"/>
              <a:t>40</a:t>
            </a:fld>
            <a:endParaRPr lang="en-US" altLang="en-US" sz="1200">
              <a:solidFill>
                <a:schemeClr val="tx1"/>
              </a:solidFill>
            </a:endParaRPr>
          </a:p>
        </p:txBody>
      </p:sp>
      <p:sp>
        <p:nvSpPr>
          <p:cNvPr id="149507" name="Rectangle 2">
            <a:extLst>
              <a:ext uri="{FF2B5EF4-FFF2-40B4-BE49-F238E27FC236}">
                <a16:creationId xmlns:a16="http://schemas.microsoft.com/office/drawing/2014/main" id="{325D26C7-CC31-2144-9109-5506857FC3B4}"/>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B398E62-6BCB-214A-89D8-97328CBB2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3925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44E89E32-F63F-F147-9F27-76B8BBE5A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D36DB6B2-6EA2-2346-8364-2838AE61530C}" type="slidenum">
              <a:rPr lang="en-US" altLang="en-US" sz="1200">
                <a:solidFill>
                  <a:schemeClr val="tx1"/>
                </a:solidFill>
              </a:rPr>
              <a:pPr eaLnBrk="1" hangingPunct="1"/>
              <a:t>41</a:t>
            </a:fld>
            <a:endParaRPr lang="en-US" altLang="en-US" sz="1200">
              <a:solidFill>
                <a:schemeClr val="tx1"/>
              </a:solidFill>
            </a:endParaRPr>
          </a:p>
        </p:txBody>
      </p:sp>
      <p:sp>
        <p:nvSpPr>
          <p:cNvPr id="149507" name="Rectangle 2">
            <a:extLst>
              <a:ext uri="{FF2B5EF4-FFF2-40B4-BE49-F238E27FC236}">
                <a16:creationId xmlns:a16="http://schemas.microsoft.com/office/drawing/2014/main" id="{325D26C7-CC31-2144-9109-5506857FC3B4}"/>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B398E62-6BCB-214A-89D8-97328CBB2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0682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2153EBC5-553D-3247-9BDD-70DAD16EE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3B3E5761-3D63-EC4A-AC84-D9937BCE7866}" type="slidenum">
              <a:rPr lang="en-US" altLang="en-US" sz="1200">
                <a:solidFill>
                  <a:schemeClr val="tx1"/>
                </a:solidFill>
              </a:rPr>
              <a:pPr eaLnBrk="1" hangingPunct="1"/>
              <a:t>43</a:t>
            </a:fld>
            <a:endParaRPr lang="en-US" altLang="en-US" sz="1200">
              <a:solidFill>
                <a:schemeClr val="tx1"/>
              </a:solidFill>
            </a:endParaRPr>
          </a:p>
        </p:txBody>
      </p:sp>
      <p:sp>
        <p:nvSpPr>
          <p:cNvPr id="165891" name="Rectangle 2">
            <a:extLst>
              <a:ext uri="{FF2B5EF4-FFF2-40B4-BE49-F238E27FC236}">
                <a16:creationId xmlns:a16="http://schemas.microsoft.com/office/drawing/2014/main" id="{B7201B2B-2444-4442-864D-2C2C1DA0441C}"/>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043583BD-5D03-E043-9C96-460823ADA6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7827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B4EE5C80-BCAB-4549-94C9-816AF93D5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053BD57F-ADB3-6B40-B2C5-00559AA892E8}" type="slidenum">
              <a:rPr lang="en-US" altLang="en-US" sz="1200">
                <a:solidFill>
                  <a:schemeClr val="tx1"/>
                </a:solidFill>
              </a:rPr>
              <a:pPr eaLnBrk="1" hangingPunct="1"/>
              <a:t>57</a:t>
            </a:fld>
            <a:endParaRPr lang="en-US" altLang="en-US" sz="1200">
              <a:solidFill>
                <a:schemeClr val="tx1"/>
              </a:solidFill>
            </a:endParaRPr>
          </a:p>
        </p:txBody>
      </p:sp>
      <p:sp>
        <p:nvSpPr>
          <p:cNvPr id="164867" name="Rectangle 2">
            <a:extLst>
              <a:ext uri="{FF2B5EF4-FFF2-40B4-BE49-F238E27FC236}">
                <a16:creationId xmlns:a16="http://schemas.microsoft.com/office/drawing/2014/main" id="{CAA5AB02-B682-C146-B27D-D0E488B2DE6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DBC439BD-5D69-334E-9BD6-BBDC73454D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824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2429-09F3-A441-9EBC-5CA503E3D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2DDE5F-1D85-8440-B6B3-290E96490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EEF87-5079-7846-A2F1-6CF817A96AC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2761C7-87DB-2E4E-9FFA-248F6B06120B}"/>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0D038A10-6BF5-E947-9C65-D851F69B38F8}"/>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11762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FAF0-7A7B-6A45-B194-84CB9D44A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D7E86-0464-9747-B158-6099B24517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A8B83-6BC6-994E-9E5A-F7DD36EAE5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C4D2AA-F233-7E44-9EF7-9A882170E865}"/>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54F3C038-1A69-2C44-AF4E-7CC0A9629217}"/>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22244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B6E581-B640-3A40-BBF8-CCCED1312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F8F220-9019-9348-B3E6-5C61336AB6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136CE-95E6-B942-BC02-329E48C566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D226B84-3EE7-5E44-9A33-1F18A3391835}"/>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5A55970C-EE3C-C54D-8DE4-6D0E16C4060B}"/>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241311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0181-B227-314B-BB3E-6E53FDE28AF9}"/>
              </a:ext>
            </a:extLst>
          </p:cNvPr>
          <p:cNvSpPr>
            <a:spLocks noGrp="1"/>
          </p:cNvSpPr>
          <p:nvPr>
            <p:ph type="title"/>
          </p:nvPr>
        </p:nvSpPr>
        <p:spPr/>
        <p:txBody>
          <a:bodyPr/>
          <a:lstStyle>
            <a:lvl1pPr>
              <a:defRPr b="1">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FBBE3DD-DFD5-A544-9551-CB0E3D1F775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C2A0D9E-DF2D-6F43-953F-F9C1CF111223}"/>
              </a:ext>
            </a:extLst>
          </p:cNvPr>
          <p:cNvSpPr/>
          <p:nvPr userDrawn="1"/>
        </p:nvSpPr>
        <p:spPr>
          <a:xfrm>
            <a:off x="12049124" y="0"/>
            <a:ext cx="142876" cy="1371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D795A3-30AD-0A49-84BD-48DF54493C5C}"/>
              </a:ext>
            </a:extLst>
          </p:cNvPr>
          <p:cNvSpPr/>
          <p:nvPr userDrawn="1"/>
        </p:nvSpPr>
        <p:spPr>
          <a:xfrm>
            <a:off x="12049124" y="1371600"/>
            <a:ext cx="142876" cy="5486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3F2FD8-60D8-C44D-9062-807C0CBBF93E}"/>
              </a:ext>
            </a:extLst>
          </p:cNvPr>
          <p:cNvPicPr>
            <a:picLocks noChangeAspect="1"/>
          </p:cNvPicPr>
          <p:nvPr userDrawn="1"/>
        </p:nvPicPr>
        <p:blipFill>
          <a:blip r:embed="rId2"/>
          <a:stretch>
            <a:fillRect/>
          </a:stretch>
        </p:blipFill>
        <p:spPr>
          <a:xfrm>
            <a:off x="142876" y="6030422"/>
            <a:ext cx="1228085" cy="807951"/>
          </a:xfrm>
          <a:prstGeom prst="rect">
            <a:avLst/>
          </a:prstGeom>
        </p:spPr>
      </p:pic>
      <p:sp>
        <p:nvSpPr>
          <p:cNvPr id="10" name="Rectangle 9">
            <a:extLst>
              <a:ext uri="{FF2B5EF4-FFF2-40B4-BE49-F238E27FC236}">
                <a16:creationId xmlns:a16="http://schemas.microsoft.com/office/drawing/2014/main" id="{E4A6A66B-BD08-CF46-A2C5-575BDF847F07}"/>
              </a:ext>
            </a:extLst>
          </p:cNvPr>
          <p:cNvSpPr/>
          <p:nvPr userDrawn="1"/>
        </p:nvSpPr>
        <p:spPr>
          <a:xfrm>
            <a:off x="1496291" y="6320458"/>
            <a:ext cx="9447755" cy="55139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dirty="0"/>
          </a:p>
        </p:txBody>
      </p:sp>
      <p:sp>
        <p:nvSpPr>
          <p:cNvPr id="11" name="Rectangle 10">
            <a:extLst>
              <a:ext uri="{FF2B5EF4-FFF2-40B4-BE49-F238E27FC236}">
                <a16:creationId xmlns:a16="http://schemas.microsoft.com/office/drawing/2014/main" id="{AB6B337A-91D9-AE43-8464-AA0394F46ECE}"/>
              </a:ext>
            </a:extLst>
          </p:cNvPr>
          <p:cNvSpPr/>
          <p:nvPr userDrawn="1"/>
        </p:nvSpPr>
        <p:spPr>
          <a:xfrm>
            <a:off x="10944046" y="6311900"/>
            <a:ext cx="1105078" cy="5461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Slide Number Placeholder 5">
            <a:extLst>
              <a:ext uri="{FF2B5EF4-FFF2-40B4-BE49-F238E27FC236}">
                <a16:creationId xmlns:a16="http://schemas.microsoft.com/office/drawing/2014/main" id="{FA8EAFAF-D36F-AD44-8A9A-DB452B333199}"/>
              </a:ext>
            </a:extLst>
          </p:cNvPr>
          <p:cNvSpPr>
            <a:spLocks noGrp="1"/>
          </p:cNvSpPr>
          <p:nvPr>
            <p:ph type="sldNum" sz="quarter" idx="12"/>
          </p:nvPr>
        </p:nvSpPr>
        <p:spPr>
          <a:xfrm>
            <a:off x="11140397" y="6399738"/>
            <a:ext cx="712376" cy="365125"/>
          </a:xfrm>
        </p:spPr>
        <p:txBody>
          <a:bodyPr/>
          <a:lstStyle>
            <a:lvl1pPr>
              <a:defRPr b="1">
                <a:solidFill>
                  <a:srgbClr val="FFFF00"/>
                </a:solidFill>
              </a:defRPr>
            </a:lvl1pPr>
          </a:lstStyle>
          <a:p>
            <a:fld id="{4EF9C409-AEBC-AC4B-B24C-458B6F1C7CF1}" type="slidenum">
              <a:rPr lang="en-US" smtClean="0"/>
              <a:pPr/>
              <a:t>‹#›</a:t>
            </a:fld>
            <a:endParaRPr lang="en-US"/>
          </a:p>
        </p:txBody>
      </p:sp>
      <p:sp>
        <p:nvSpPr>
          <p:cNvPr id="5" name="Footer Placeholder 4">
            <a:extLst>
              <a:ext uri="{FF2B5EF4-FFF2-40B4-BE49-F238E27FC236}">
                <a16:creationId xmlns:a16="http://schemas.microsoft.com/office/drawing/2014/main" id="{E5660F90-0F27-9E40-B540-C63E9DC92826}"/>
              </a:ext>
            </a:extLst>
          </p:cNvPr>
          <p:cNvSpPr>
            <a:spLocks noGrp="1"/>
          </p:cNvSpPr>
          <p:nvPr>
            <p:ph type="ftr" sz="quarter" idx="11"/>
          </p:nvPr>
        </p:nvSpPr>
        <p:spPr>
          <a:xfrm>
            <a:off x="1496291" y="6399737"/>
            <a:ext cx="9447755" cy="365125"/>
          </a:xfrm>
        </p:spPr>
        <p:txBody>
          <a:bodyPr/>
          <a:lstStyle>
            <a:lvl1pPr>
              <a:defRPr b="1">
                <a:solidFill>
                  <a:schemeClr val="tx1"/>
                </a:solidFill>
              </a:defRPr>
            </a:lvl1pPr>
          </a:lstStyle>
          <a:p>
            <a:r>
              <a:rPr lang="en-US"/>
              <a:t>123</a:t>
            </a:r>
            <a:endParaRPr lang="en-US" dirty="0"/>
          </a:p>
        </p:txBody>
      </p:sp>
    </p:spTree>
    <p:extLst>
      <p:ext uri="{BB962C8B-B14F-4D97-AF65-F5344CB8AC3E}">
        <p14:creationId xmlns:p14="http://schemas.microsoft.com/office/powerpoint/2010/main" val="4278652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2B44-01A2-5646-9D3F-B78DE52E31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44A60-C556-094C-ABE3-64B476245B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504825-DF6C-5C4E-BF74-D8A9CC5300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05F8FB-E3D3-9C43-8B36-043523C43EF0}"/>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873D2DF1-52A6-FC40-8842-44D216D6153C}"/>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38223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F550-C2BE-644F-8E01-75A99C5F1F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35FC8-2274-814A-9C10-47C5BF31DF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7273C-C4FC-624B-8CC0-90D7E6B79A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08AEBF-33AC-FB44-87E9-72402C6CD1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6FE3A28-12C5-104D-B2A1-3D16DBD654B7}"/>
              </a:ext>
            </a:extLst>
          </p:cNvPr>
          <p:cNvSpPr>
            <a:spLocks noGrp="1"/>
          </p:cNvSpPr>
          <p:nvPr>
            <p:ph type="ftr" sz="quarter" idx="11"/>
          </p:nvPr>
        </p:nvSpPr>
        <p:spPr/>
        <p:txBody>
          <a:bodyPr/>
          <a:lstStyle/>
          <a:p>
            <a:r>
              <a:rPr lang="en-US"/>
              <a:t>123</a:t>
            </a:r>
          </a:p>
        </p:txBody>
      </p:sp>
      <p:sp>
        <p:nvSpPr>
          <p:cNvPr id="7" name="Slide Number Placeholder 6">
            <a:extLst>
              <a:ext uri="{FF2B5EF4-FFF2-40B4-BE49-F238E27FC236}">
                <a16:creationId xmlns:a16="http://schemas.microsoft.com/office/drawing/2014/main" id="{6D67906C-ED44-5749-9249-9007AF4BE04D}"/>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259658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776C-99B7-E941-A901-2657313372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F798D8-FB17-9946-92CC-E84F1FE3E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547362-BEF6-EF40-A938-50A9ABB3A7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496D2-CA92-0F44-9466-57C43E8B8E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B3402A-6C8B-9C4F-AB79-571E5C1C0D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FBF9FE-5894-424A-ABF1-586A813381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C37B9E2-34BF-F549-BBAC-2C2AAFF61D89}"/>
              </a:ext>
            </a:extLst>
          </p:cNvPr>
          <p:cNvSpPr>
            <a:spLocks noGrp="1"/>
          </p:cNvSpPr>
          <p:nvPr>
            <p:ph type="ftr" sz="quarter" idx="11"/>
          </p:nvPr>
        </p:nvSpPr>
        <p:spPr/>
        <p:txBody>
          <a:bodyPr/>
          <a:lstStyle/>
          <a:p>
            <a:r>
              <a:rPr lang="en-US"/>
              <a:t>123</a:t>
            </a:r>
          </a:p>
        </p:txBody>
      </p:sp>
      <p:sp>
        <p:nvSpPr>
          <p:cNvPr id="9" name="Slide Number Placeholder 8">
            <a:extLst>
              <a:ext uri="{FF2B5EF4-FFF2-40B4-BE49-F238E27FC236}">
                <a16:creationId xmlns:a16="http://schemas.microsoft.com/office/drawing/2014/main" id="{44A44EC2-EBA4-BF42-9BA7-55E1EE0AB9B1}"/>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107968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483D-F2CA-ED40-B7DE-7DEAD46660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1FE5D-509F-F941-B934-486F090F6D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5480D30-3A9A-0C4D-8581-2DF3DF34A853}"/>
              </a:ext>
            </a:extLst>
          </p:cNvPr>
          <p:cNvSpPr>
            <a:spLocks noGrp="1"/>
          </p:cNvSpPr>
          <p:nvPr>
            <p:ph type="ftr" sz="quarter" idx="11"/>
          </p:nvPr>
        </p:nvSpPr>
        <p:spPr/>
        <p:txBody>
          <a:bodyPr/>
          <a:lstStyle/>
          <a:p>
            <a:r>
              <a:rPr lang="en-US"/>
              <a:t>123</a:t>
            </a:r>
          </a:p>
        </p:txBody>
      </p:sp>
      <p:sp>
        <p:nvSpPr>
          <p:cNvPr id="5" name="Slide Number Placeholder 4">
            <a:extLst>
              <a:ext uri="{FF2B5EF4-FFF2-40B4-BE49-F238E27FC236}">
                <a16:creationId xmlns:a16="http://schemas.microsoft.com/office/drawing/2014/main" id="{E0AF2B8F-3FF1-9147-9229-BFA0B3895299}"/>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2499829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E32D3-F654-B249-9654-04379FC922B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BB39355-DD48-0147-AF27-096119013FD1}"/>
              </a:ext>
            </a:extLst>
          </p:cNvPr>
          <p:cNvSpPr>
            <a:spLocks noGrp="1"/>
          </p:cNvSpPr>
          <p:nvPr>
            <p:ph type="ftr" sz="quarter" idx="11"/>
          </p:nvPr>
        </p:nvSpPr>
        <p:spPr/>
        <p:txBody>
          <a:bodyPr/>
          <a:lstStyle/>
          <a:p>
            <a:r>
              <a:rPr lang="en-US"/>
              <a:t>123</a:t>
            </a:r>
          </a:p>
        </p:txBody>
      </p:sp>
      <p:sp>
        <p:nvSpPr>
          <p:cNvPr id="4" name="Slide Number Placeholder 3">
            <a:extLst>
              <a:ext uri="{FF2B5EF4-FFF2-40B4-BE49-F238E27FC236}">
                <a16:creationId xmlns:a16="http://schemas.microsoft.com/office/drawing/2014/main" id="{4792C27D-69CE-AA41-8CAD-063DCB0DC837}"/>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362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B30-3D63-D84B-A09E-3D35BDDA93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62F72-6CDF-8B48-B05A-8E84F78C2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95C44B-E508-0241-9162-1ABD6D0D8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180908-B75C-8A4E-BADC-EFEAF1318AA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59FA9FE-3AAC-8640-A573-BB29792726F7}"/>
              </a:ext>
            </a:extLst>
          </p:cNvPr>
          <p:cNvSpPr>
            <a:spLocks noGrp="1"/>
          </p:cNvSpPr>
          <p:nvPr>
            <p:ph type="ftr" sz="quarter" idx="11"/>
          </p:nvPr>
        </p:nvSpPr>
        <p:spPr/>
        <p:txBody>
          <a:bodyPr/>
          <a:lstStyle/>
          <a:p>
            <a:r>
              <a:rPr lang="en-US"/>
              <a:t>123</a:t>
            </a:r>
          </a:p>
        </p:txBody>
      </p:sp>
      <p:sp>
        <p:nvSpPr>
          <p:cNvPr id="7" name="Slide Number Placeholder 6">
            <a:extLst>
              <a:ext uri="{FF2B5EF4-FFF2-40B4-BE49-F238E27FC236}">
                <a16:creationId xmlns:a16="http://schemas.microsoft.com/office/drawing/2014/main" id="{890242AB-DBD9-1646-9A19-C5979A6B2B00}"/>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2632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16B1-BE89-D74E-A6A0-58972D4C0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6898E-9CF4-9144-A370-7FB36882B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8AA095-7884-9341-AAEA-6BA6326FD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D066E9-9384-E042-8391-4F705DB4293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DCCDBF1-9378-DE4A-AC48-BC344FC9B89D}"/>
              </a:ext>
            </a:extLst>
          </p:cNvPr>
          <p:cNvSpPr>
            <a:spLocks noGrp="1"/>
          </p:cNvSpPr>
          <p:nvPr>
            <p:ph type="ftr" sz="quarter" idx="11"/>
          </p:nvPr>
        </p:nvSpPr>
        <p:spPr/>
        <p:txBody>
          <a:bodyPr/>
          <a:lstStyle/>
          <a:p>
            <a:r>
              <a:rPr lang="en-US"/>
              <a:t>123</a:t>
            </a:r>
          </a:p>
        </p:txBody>
      </p:sp>
      <p:sp>
        <p:nvSpPr>
          <p:cNvPr id="7" name="Slide Number Placeholder 6">
            <a:extLst>
              <a:ext uri="{FF2B5EF4-FFF2-40B4-BE49-F238E27FC236}">
                <a16:creationId xmlns:a16="http://schemas.microsoft.com/office/drawing/2014/main" id="{2F34DE08-0C6C-AC45-858B-A0305A43F1D7}"/>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1955830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6126D-B0D4-C940-BAFD-CBDB9995F7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C7E51-3E1D-E447-B3D2-F3B5C059E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EA3AD-B660-1341-953C-A289DB47F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E894D1F-CB85-E04F-B9B3-5CEC60977D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123</a:t>
            </a:r>
          </a:p>
        </p:txBody>
      </p:sp>
      <p:sp>
        <p:nvSpPr>
          <p:cNvPr id="6" name="Slide Number Placeholder 5">
            <a:extLst>
              <a:ext uri="{FF2B5EF4-FFF2-40B4-BE49-F238E27FC236}">
                <a16:creationId xmlns:a16="http://schemas.microsoft.com/office/drawing/2014/main" id="{11B61FE9-DA62-AF49-9404-F96234F98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9C409-AEBC-AC4B-B24C-458B6F1C7CF1}" type="slidenum">
              <a:rPr lang="en-US" smtClean="0"/>
              <a:t>‹#›</a:t>
            </a:fld>
            <a:endParaRPr lang="en-US"/>
          </a:p>
        </p:txBody>
      </p:sp>
    </p:spTree>
    <p:extLst>
      <p:ext uri="{BB962C8B-B14F-4D97-AF65-F5344CB8AC3E}">
        <p14:creationId xmlns:p14="http://schemas.microsoft.com/office/powerpoint/2010/main" val="385738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4837-0CE3-D14B-927D-3DFE2839C425}"/>
              </a:ext>
            </a:extLst>
          </p:cNvPr>
          <p:cNvSpPr>
            <a:spLocks noGrp="1"/>
          </p:cNvSpPr>
          <p:nvPr>
            <p:ph type="ctrTitle"/>
          </p:nvPr>
        </p:nvSpPr>
        <p:spPr>
          <a:xfrm>
            <a:off x="1607127" y="1571229"/>
            <a:ext cx="9144000" cy="1952625"/>
          </a:xfrm>
        </p:spPr>
        <p:txBody>
          <a:bodyPr/>
          <a:lstStyle/>
          <a:p>
            <a:r>
              <a:rPr lang="en-US" b="1" dirty="0">
                <a:solidFill>
                  <a:srgbClr val="C00000"/>
                </a:solidFill>
              </a:rPr>
              <a:t>Introduction </a:t>
            </a:r>
            <a:r>
              <a:rPr lang="en-US" b="1">
                <a:solidFill>
                  <a:srgbClr val="C00000"/>
                </a:solidFill>
              </a:rPr>
              <a:t>to HTML</a:t>
            </a:r>
            <a:endParaRPr lang="en-US" b="1" dirty="0">
              <a:solidFill>
                <a:srgbClr val="C00000"/>
              </a:solidFill>
            </a:endParaRPr>
          </a:p>
        </p:txBody>
      </p:sp>
      <p:pic>
        <p:nvPicPr>
          <p:cNvPr id="5" name="Picture 4">
            <a:extLst>
              <a:ext uri="{FF2B5EF4-FFF2-40B4-BE49-F238E27FC236}">
                <a16:creationId xmlns:a16="http://schemas.microsoft.com/office/drawing/2014/main" id="{65B74DE2-F5E2-7A4E-8706-E96DA8F6023E}"/>
              </a:ext>
            </a:extLst>
          </p:cNvPr>
          <p:cNvPicPr>
            <a:picLocks noChangeAspect="1"/>
          </p:cNvPicPr>
          <p:nvPr/>
        </p:nvPicPr>
        <p:blipFill>
          <a:blip r:embed="rId2"/>
          <a:stretch>
            <a:fillRect/>
          </a:stretch>
        </p:blipFill>
        <p:spPr>
          <a:xfrm>
            <a:off x="101777" y="219306"/>
            <a:ext cx="1561956" cy="1027603"/>
          </a:xfrm>
          <a:prstGeom prst="rect">
            <a:avLst/>
          </a:prstGeom>
        </p:spPr>
      </p:pic>
      <p:sp>
        <p:nvSpPr>
          <p:cNvPr id="7" name="TextBox 6">
            <a:extLst>
              <a:ext uri="{FF2B5EF4-FFF2-40B4-BE49-F238E27FC236}">
                <a16:creationId xmlns:a16="http://schemas.microsoft.com/office/drawing/2014/main" id="{7FF1D74C-F6C7-5746-9CDE-CAD63E885D4E}"/>
              </a:ext>
            </a:extLst>
          </p:cNvPr>
          <p:cNvSpPr txBox="1"/>
          <p:nvPr/>
        </p:nvSpPr>
        <p:spPr>
          <a:xfrm>
            <a:off x="1607127" y="4133471"/>
            <a:ext cx="4485780" cy="1200329"/>
          </a:xfrm>
          <a:prstGeom prst="rect">
            <a:avLst/>
          </a:prstGeom>
          <a:noFill/>
        </p:spPr>
        <p:txBody>
          <a:bodyPr wrap="none" rtlCol="0">
            <a:spAutoFit/>
          </a:bodyPr>
          <a:lstStyle/>
          <a:p>
            <a:r>
              <a:rPr lang="en-US" b="1" i="0" dirty="0"/>
              <a:t>Yasaman </a:t>
            </a:r>
            <a:r>
              <a:rPr lang="en-US" b="1" i="0" dirty="0" err="1"/>
              <a:t>Amannejad</a:t>
            </a:r>
            <a:r>
              <a:rPr lang="en-US" b="1" i="0" dirty="0"/>
              <a:t>,</a:t>
            </a:r>
          </a:p>
          <a:p>
            <a:r>
              <a:rPr lang="en-US" b="1" i="0" dirty="0"/>
              <a:t>Added to </a:t>
            </a:r>
            <a:r>
              <a:rPr lang="en-US" b="1" dirty="0"/>
              <a:t>by Jim Davis</a:t>
            </a:r>
            <a:endParaRPr lang="en-US" b="1" i="0" dirty="0"/>
          </a:p>
          <a:p>
            <a:r>
              <a:rPr lang="en-US" b="1" i="0" dirty="0"/>
              <a:t>Department of Mathematics and Computing,</a:t>
            </a:r>
          </a:p>
          <a:p>
            <a:r>
              <a:rPr lang="en-US" b="1" i="0" dirty="0"/>
              <a:t>Mount Royal University</a:t>
            </a:r>
          </a:p>
        </p:txBody>
      </p:sp>
      <p:sp>
        <p:nvSpPr>
          <p:cNvPr id="8" name="Rectangle 7">
            <a:extLst>
              <a:ext uri="{FF2B5EF4-FFF2-40B4-BE49-F238E27FC236}">
                <a16:creationId xmlns:a16="http://schemas.microsoft.com/office/drawing/2014/main" id="{5A0E2279-C238-EE45-B9FE-62668B578A25}"/>
              </a:ext>
            </a:extLst>
          </p:cNvPr>
          <p:cNvSpPr/>
          <p:nvPr/>
        </p:nvSpPr>
        <p:spPr>
          <a:xfrm>
            <a:off x="1528071" y="1675910"/>
            <a:ext cx="4012806" cy="584775"/>
          </a:xfrm>
          <a:prstGeom prst="rect">
            <a:avLst/>
          </a:prstGeom>
        </p:spPr>
        <p:txBody>
          <a:bodyPr wrap="square">
            <a:spAutoFit/>
          </a:bodyPr>
          <a:lstStyle/>
          <a:p>
            <a:r>
              <a:rPr lang="en-US" sz="1600" b="1" i="0" dirty="0"/>
              <a:t>COMP </a:t>
            </a:r>
            <a:r>
              <a:rPr lang="en-US" sz="1600" b="1" dirty="0"/>
              <a:t>2511 - </a:t>
            </a:r>
            <a:r>
              <a:rPr lang="en-CA" sz="1600" b="1" dirty="0"/>
              <a:t>Web I: Client Development </a:t>
            </a:r>
            <a:endParaRPr lang="en-US" sz="1600" b="1" dirty="0"/>
          </a:p>
          <a:p>
            <a:endParaRPr lang="en-US" sz="1600" b="1" i="0" dirty="0"/>
          </a:p>
        </p:txBody>
      </p:sp>
      <p:sp>
        <p:nvSpPr>
          <p:cNvPr id="9" name="L-Shape 8">
            <a:extLst>
              <a:ext uri="{FF2B5EF4-FFF2-40B4-BE49-F238E27FC236}">
                <a16:creationId xmlns:a16="http://schemas.microsoft.com/office/drawing/2014/main" id="{1CAC17AB-7A92-7642-AA24-C91101DBAD16}"/>
              </a:ext>
            </a:extLst>
          </p:cNvPr>
          <p:cNvSpPr/>
          <p:nvPr/>
        </p:nvSpPr>
        <p:spPr bwMode="auto">
          <a:xfrm>
            <a:off x="1607127" y="4256286"/>
            <a:ext cx="9144000" cy="1085115"/>
          </a:xfrm>
          <a:prstGeom prst="corner">
            <a:avLst>
              <a:gd name="adj1" fmla="val 3211"/>
              <a:gd name="adj2" fmla="val 2774"/>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0" name="L-Shape 9">
            <a:extLst>
              <a:ext uri="{FF2B5EF4-FFF2-40B4-BE49-F238E27FC236}">
                <a16:creationId xmlns:a16="http://schemas.microsoft.com/office/drawing/2014/main" id="{05AB60A7-2D5B-7E43-8D57-EC7156D69284}"/>
              </a:ext>
            </a:extLst>
          </p:cNvPr>
          <p:cNvSpPr/>
          <p:nvPr/>
        </p:nvSpPr>
        <p:spPr bwMode="auto">
          <a:xfrm rot="10800000">
            <a:off x="1530927" y="1664897"/>
            <a:ext cx="9220200" cy="1074948"/>
          </a:xfrm>
          <a:prstGeom prst="corner">
            <a:avLst>
              <a:gd name="adj1" fmla="val 3211"/>
              <a:gd name="adj2" fmla="val 2774"/>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04125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FCAE-03FB-D848-836F-EE92D0484520}"/>
              </a:ext>
            </a:extLst>
          </p:cNvPr>
          <p:cNvSpPr>
            <a:spLocks noGrp="1"/>
          </p:cNvSpPr>
          <p:nvPr>
            <p:ph type="title"/>
          </p:nvPr>
        </p:nvSpPr>
        <p:spPr/>
        <p:txBody>
          <a:bodyPr/>
          <a:lstStyle/>
          <a:p>
            <a:r>
              <a:rPr lang="en-US" dirty="0"/>
              <a:t>Markup</a:t>
            </a:r>
          </a:p>
        </p:txBody>
      </p:sp>
      <p:sp>
        <p:nvSpPr>
          <p:cNvPr id="3" name="Content Placeholder 2">
            <a:extLst>
              <a:ext uri="{FF2B5EF4-FFF2-40B4-BE49-F238E27FC236}">
                <a16:creationId xmlns:a16="http://schemas.microsoft.com/office/drawing/2014/main" id="{C964F0F3-8FCB-104B-AA2B-036A5BF2C69B}"/>
              </a:ext>
            </a:extLst>
          </p:cNvPr>
          <p:cNvSpPr>
            <a:spLocks noGrp="1"/>
          </p:cNvSpPr>
          <p:nvPr>
            <p:ph idx="1"/>
          </p:nvPr>
        </p:nvSpPr>
        <p:spPr>
          <a:xfrm>
            <a:off x="838200" y="1825625"/>
            <a:ext cx="4956958" cy="4351338"/>
          </a:xfrm>
        </p:spPr>
        <p:txBody>
          <a:bodyPr>
            <a:normAutofit/>
          </a:bodyPr>
          <a:lstStyle/>
          <a:p>
            <a:pPr algn="just"/>
            <a:r>
              <a:rPr lang="en-US" b="1" dirty="0">
                <a:solidFill>
                  <a:schemeClr val="accent5">
                    <a:lumMod val="50000"/>
                  </a:schemeClr>
                </a:solidFill>
              </a:rPr>
              <a:t>markup</a:t>
            </a:r>
            <a:r>
              <a:rPr lang="en-US" dirty="0"/>
              <a:t> is a way to indicate </a:t>
            </a:r>
            <a:r>
              <a:rPr lang="en-US" i="1" dirty="0"/>
              <a:t>information about the content </a:t>
            </a:r>
            <a:endParaRPr lang="en-US" dirty="0"/>
          </a:p>
          <a:p>
            <a:pPr marL="342900" indent="-342900"/>
            <a:r>
              <a:rPr lang="en-US" dirty="0"/>
              <a:t>This “information about content” in HTML is implemented via </a:t>
            </a:r>
            <a:r>
              <a:rPr lang="en-US" b="1" dirty="0">
                <a:solidFill>
                  <a:schemeClr val="accent5">
                    <a:lumMod val="50000"/>
                  </a:schemeClr>
                </a:solidFill>
              </a:rPr>
              <a:t>tags</a:t>
            </a:r>
            <a:r>
              <a:rPr lang="en-US" dirty="0"/>
              <a:t> (aka elements).</a:t>
            </a:r>
          </a:p>
          <a:p>
            <a:pPr marL="342900" indent="-342900"/>
            <a:r>
              <a:rPr lang="en-US" dirty="0"/>
              <a:t>Word Perfect used it to render Bold and other effects.</a:t>
            </a:r>
          </a:p>
          <a:p>
            <a:pPr marL="342900" indent="-342900" algn="just"/>
            <a:r>
              <a:rPr lang="en-US" dirty="0"/>
              <a:t>HTML does the same thing, it also uses </a:t>
            </a:r>
            <a:r>
              <a:rPr lang="en-US" b="1" dirty="0">
                <a:solidFill>
                  <a:schemeClr val="accent5">
                    <a:lumMod val="50000"/>
                  </a:schemeClr>
                </a:solidFill>
              </a:rPr>
              <a:t>textual</a:t>
            </a:r>
            <a:r>
              <a:rPr lang="en-US" dirty="0"/>
              <a:t> tags.</a:t>
            </a:r>
          </a:p>
          <a:p>
            <a:pPr algn="just"/>
            <a:endParaRPr lang="en-US" dirty="0"/>
          </a:p>
          <a:p>
            <a:pPr marL="457200" indent="-355600" algn="just">
              <a:spcBef>
                <a:spcPts val="0"/>
              </a:spcBef>
              <a:buSzPts val="2000"/>
              <a:buFont typeface="Arial" panose="020B0604020202020204" pitchFamily="34" charset="0"/>
              <a:buChar char="-"/>
            </a:pPr>
            <a:endParaRPr lang="en-CA" dirty="0"/>
          </a:p>
          <a:p>
            <a:pPr algn="just"/>
            <a:endParaRPr lang="en-US" dirty="0"/>
          </a:p>
        </p:txBody>
      </p:sp>
      <p:sp>
        <p:nvSpPr>
          <p:cNvPr id="4" name="Slide Number Placeholder 3">
            <a:extLst>
              <a:ext uri="{FF2B5EF4-FFF2-40B4-BE49-F238E27FC236}">
                <a16:creationId xmlns:a16="http://schemas.microsoft.com/office/drawing/2014/main" id="{EB3A4455-E05F-B245-BD3E-E3FE7F156E9F}"/>
              </a:ext>
            </a:extLst>
          </p:cNvPr>
          <p:cNvSpPr>
            <a:spLocks noGrp="1"/>
          </p:cNvSpPr>
          <p:nvPr>
            <p:ph type="sldNum" sz="quarter" idx="12"/>
          </p:nvPr>
        </p:nvSpPr>
        <p:spPr/>
        <p:txBody>
          <a:bodyPr/>
          <a:lstStyle/>
          <a:p>
            <a:fld id="{4EF9C409-AEBC-AC4B-B24C-458B6F1C7CF1}" type="slidenum">
              <a:rPr lang="en-US" smtClean="0"/>
              <a:pPr/>
              <a:t>9</a:t>
            </a:fld>
            <a:endParaRPr lang="en-US"/>
          </a:p>
        </p:txBody>
      </p:sp>
      <p:pic>
        <p:nvPicPr>
          <p:cNvPr id="5" name="Picture 2" descr="T:\CompSci\Research\web development textbook\manuscript\chapter02\images\figure02-04.tif">
            <a:extLst>
              <a:ext uri="{FF2B5EF4-FFF2-40B4-BE49-F238E27FC236}">
                <a16:creationId xmlns:a16="http://schemas.microsoft.com/office/drawing/2014/main" id="{A3A717B2-AB13-1C40-B0EE-A1BC9CE62490}"/>
              </a:ext>
            </a:extLst>
          </p:cNvPr>
          <p:cNvPicPr>
            <a:picLocks noChangeAspect="1" noChangeArrowheads="1"/>
          </p:cNvPicPr>
          <p:nvPr/>
        </p:nvPicPr>
        <p:blipFill>
          <a:blip r:embed="rId2" cstate="print"/>
          <a:srcRect/>
          <a:stretch>
            <a:fillRect/>
          </a:stretch>
        </p:blipFill>
        <p:spPr bwMode="auto">
          <a:xfrm>
            <a:off x="6416298" y="0"/>
            <a:ext cx="5775702" cy="6307810"/>
          </a:xfrm>
          <a:prstGeom prst="rect">
            <a:avLst/>
          </a:prstGeom>
          <a:noFill/>
        </p:spPr>
      </p:pic>
    </p:spTree>
    <p:extLst>
      <p:ext uri="{BB962C8B-B14F-4D97-AF65-F5344CB8AC3E}">
        <p14:creationId xmlns:p14="http://schemas.microsoft.com/office/powerpoint/2010/main" val="317410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2">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B3F64-020D-1A44-B1B0-89012B9AAF16}"/>
              </a:ext>
            </a:extLst>
          </p:cNvPr>
          <p:cNvSpPr>
            <a:spLocks noGrp="1"/>
          </p:cNvSpPr>
          <p:nvPr>
            <p:ph type="title"/>
          </p:nvPr>
        </p:nvSpPr>
        <p:spPr>
          <a:xfrm>
            <a:off x="821516" y="640263"/>
            <a:ext cx="6204984" cy="1344975"/>
          </a:xfrm>
        </p:spPr>
        <p:txBody>
          <a:bodyPr>
            <a:normAutofit/>
          </a:bodyPr>
          <a:lstStyle/>
          <a:p>
            <a:r>
              <a:rPr lang="en-US" sz="4000" dirty="0"/>
              <a:t>Possible roles in the Web market</a:t>
            </a:r>
          </a:p>
        </p:txBody>
      </p:sp>
      <p:sp>
        <p:nvSpPr>
          <p:cNvPr id="3" name="Content Placeholder 2">
            <a:extLst>
              <a:ext uri="{FF2B5EF4-FFF2-40B4-BE49-F238E27FC236}">
                <a16:creationId xmlns:a16="http://schemas.microsoft.com/office/drawing/2014/main" id="{295A90FD-EA4C-9C4E-BF36-F2670520D4BF}"/>
              </a:ext>
            </a:extLst>
          </p:cNvPr>
          <p:cNvSpPr>
            <a:spLocks noGrp="1"/>
          </p:cNvSpPr>
          <p:nvPr>
            <p:ph idx="1"/>
          </p:nvPr>
        </p:nvSpPr>
        <p:spPr>
          <a:xfrm>
            <a:off x="821515" y="2121762"/>
            <a:ext cx="6204984" cy="3626917"/>
          </a:xfrm>
        </p:spPr>
        <p:txBody>
          <a:bodyPr>
            <a:normAutofit/>
          </a:bodyPr>
          <a:lstStyle/>
          <a:p>
            <a:r>
              <a:rPr lang="en-US" sz="1900" b="1" dirty="0"/>
              <a:t>Graphic designer</a:t>
            </a:r>
          </a:p>
          <a:p>
            <a:pPr lvl="1"/>
            <a:r>
              <a:rPr lang="en-US" sz="1900" dirty="0"/>
              <a:t>can design widgets, icons, graphics to be used in a Web page.</a:t>
            </a:r>
          </a:p>
          <a:p>
            <a:r>
              <a:rPr lang="en-US" sz="1900" b="1" dirty="0"/>
              <a:t>Web/UI designer</a:t>
            </a:r>
          </a:p>
          <a:p>
            <a:pPr lvl="1" algn="just"/>
            <a:r>
              <a:rPr lang="en-CA" sz="1900" dirty="0"/>
              <a:t>They analyze the requirements of a web application and based on that create mock ups that will suitably accomplish the task. They create “high fidelity diagrams” that would require specialised software like photoshop to design the page look and in the process take care of typography, color combination and a bunch of other stuff. </a:t>
            </a:r>
            <a:endParaRPr lang="en-US" sz="1900" dirty="0"/>
          </a:p>
          <a:p>
            <a:endParaRPr lang="en-US" sz="1900" dirty="0"/>
          </a:p>
        </p:txBody>
      </p:sp>
      <p:pic>
        <p:nvPicPr>
          <p:cNvPr id="6" name="Picture 5">
            <a:extLst>
              <a:ext uri="{FF2B5EF4-FFF2-40B4-BE49-F238E27FC236}">
                <a16:creationId xmlns:a16="http://schemas.microsoft.com/office/drawing/2014/main" id="{BA9705B5-E960-BB47-9433-B35C94A9E566}"/>
              </a:ext>
            </a:extLst>
          </p:cNvPr>
          <p:cNvPicPr>
            <a:picLocks noChangeAspect="1"/>
          </p:cNvPicPr>
          <p:nvPr/>
        </p:nvPicPr>
        <p:blipFill rotWithShape="1">
          <a:blip r:embed="rId2"/>
          <a:srcRect t="4032" b="7261"/>
          <a:stretch/>
        </p:blipFill>
        <p:spPr>
          <a:xfrm>
            <a:off x="7829551" y="306909"/>
            <a:ext cx="3214501" cy="1817814"/>
          </a:xfrm>
          <a:prstGeom prst="rect">
            <a:avLst/>
          </a:prstGeom>
        </p:spPr>
      </p:pic>
      <p:pic>
        <p:nvPicPr>
          <p:cNvPr id="8" name="Picture 7">
            <a:extLst>
              <a:ext uri="{FF2B5EF4-FFF2-40B4-BE49-F238E27FC236}">
                <a16:creationId xmlns:a16="http://schemas.microsoft.com/office/drawing/2014/main" id="{059FC834-BFE7-2844-ADFC-CFCAE9887EEB}"/>
              </a:ext>
            </a:extLst>
          </p:cNvPr>
          <p:cNvPicPr>
            <a:picLocks noChangeAspect="1"/>
          </p:cNvPicPr>
          <p:nvPr/>
        </p:nvPicPr>
        <p:blipFill rotWithShape="1">
          <a:blip r:embed="rId3"/>
          <a:srcRect l="10013" r="14839" b="-3"/>
          <a:stretch/>
        </p:blipFill>
        <p:spPr>
          <a:xfrm>
            <a:off x="8002374" y="3206337"/>
            <a:ext cx="3041678" cy="2550021"/>
          </a:xfrm>
          <a:prstGeom prst="rect">
            <a:avLst/>
          </a:prstGeom>
        </p:spPr>
      </p:pic>
      <p:sp>
        <p:nvSpPr>
          <p:cNvPr id="4" name="Slide Number Placeholder 3">
            <a:extLst>
              <a:ext uri="{FF2B5EF4-FFF2-40B4-BE49-F238E27FC236}">
                <a16:creationId xmlns:a16="http://schemas.microsoft.com/office/drawing/2014/main" id="{E264C153-E82E-074D-9F46-6F7529AD6913}"/>
              </a:ext>
            </a:extLst>
          </p:cNvPr>
          <p:cNvSpPr>
            <a:spLocks noGrp="1"/>
          </p:cNvSpPr>
          <p:nvPr>
            <p:ph type="sldNum" sz="quarter" idx="12"/>
          </p:nvPr>
        </p:nvSpPr>
        <p:spPr>
          <a:xfrm>
            <a:off x="8610600" y="6356350"/>
            <a:ext cx="2743200" cy="365125"/>
          </a:xfrm>
        </p:spPr>
        <p:txBody>
          <a:bodyPr>
            <a:normAutofit/>
          </a:bodyPr>
          <a:lstStyle/>
          <a:p>
            <a:pPr>
              <a:spcAft>
                <a:spcPts val="600"/>
              </a:spcAft>
            </a:pPr>
            <a:fld id="{4EF9C409-AEBC-AC4B-B24C-458B6F1C7CF1}" type="slidenum">
              <a:rPr lang="en-US" smtClean="0"/>
              <a:pPr>
                <a:spcAft>
                  <a:spcPts val="600"/>
                </a:spcAft>
              </a:pPr>
              <a:t>10</a:t>
            </a:fld>
            <a:endParaRPr lang="en-US"/>
          </a:p>
        </p:txBody>
      </p:sp>
      <p:sp>
        <p:nvSpPr>
          <p:cNvPr id="9" name="TextBox 8">
            <a:extLst>
              <a:ext uri="{FF2B5EF4-FFF2-40B4-BE49-F238E27FC236}">
                <a16:creationId xmlns:a16="http://schemas.microsoft.com/office/drawing/2014/main" id="{E1E718E5-3610-C54F-9B57-D604CBA5FD9D}"/>
              </a:ext>
            </a:extLst>
          </p:cNvPr>
          <p:cNvSpPr txBox="1"/>
          <p:nvPr/>
        </p:nvSpPr>
        <p:spPr>
          <a:xfrm>
            <a:off x="8777912" y="2121762"/>
            <a:ext cx="1490601" cy="276999"/>
          </a:xfrm>
          <a:prstGeom prst="rect">
            <a:avLst/>
          </a:prstGeom>
          <a:noFill/>
        </p:spPr>
        <p:txBody>
          <a:bodyPr wrap="none" rtlCol="0">
            <a:spAutoFit/>
          </a:bodyPr>
          <a:lstStyle/>
          <a:p>
            <a:r>
              <a:rPr lang="en-US" sz="1200" b="1" dirty="0"/>
              <a:t>Low fidelity diagram</a:t>
            </a:r>
          </a:p>
        </p:txBody>
      </p:sp>
      <p:sp>
        <p:nvSpPr>
          <p:cNvPr id="23" name="TextBox 22">
            <a:extLst>
              <a:ext uri="{FF2B5EF4-FFF2-40B4-BE49-F238E27FC236}">
                <a16:creationId xmlns:a16="http://schemas.microsoft.com/office/drawing/2014/main" id="{641A2BD7-6AF5-0049-ACD9-7A964526C6A8}"/>
              </a:ext>
            </a:extLst>
          </p:cNvPr>
          <p:cNvSpPr txBox="1"/>
          <p:nvPr/>
        </p:nvSpPr>
        <p:spPr>
          <a:xfrm>
            <a:off x="8978735" y="5733629"/>
            <a:ext cx="1519775" cy="276999"/>
          </a:xfrm>
          <a:prstGeom prst="rect">
            <a:avLst/>
          </a:prstGeom>
          <a:noFill/>
        </p:spPr>
        <p:txBody>
          <a:bodyPr wrap="none" rtlCol="0">
            <a:spAutoFit/>
          </a:bodyPr>
          <a:lstStyle/>
          <a:p>
            <a:r>
              <a:rPr lang="en-US" sz="1200" b="1" dirty="0"/>
              <a:t>High fidelity diagram</a:t>
            </a:r>
          </a:p>
        </p:txBody>
      </p:sp>
    </p:spTree>
    <p:extLst>
      <p:ext uri="{BB962C8B-B14F-4D97-AF65-F5344CB8AC3E}">
        <p14:creationId xmlns:p14="http://schemas.microsoft.com/office/powerpoint/2010/main" val="16936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E47551C-928A-3644-AAA8-F43CE94A8852}"/>
              </a:ext>
            </a:extLst>
          </p:cNvPr>
          <p:cNvSpPr txBox="1">
            <a:spLocks/>
          </p:cNvSpPr>
          <p:nvPr/>
        </p:nvSpPr>
        <p:spPr>
          <a:xfrm>
            <a:off x="805911" y="1549834"/>
            <a:ext cx="10709328" cy="4510007"/>
          </a:xfrm>
          <a:prstGeom prst="rect">
            <a:avLst/>
          </a:prstGeom>
          <a:solidFill>
            <a:schemeClr val="bg1"/>
          </a:solidFill>
          <a:ln w="6350">
            <a:solidFill>
              <a:schemeClr val="tx1">
                <a:lumMod val="50000"/>
                <a:lumOff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628B3F64-020D-1A44-B1B0-89012B9AAF16}"/>
              </a:ext>
            </a:extLst>
          </p:cNvPr>
          <p:cNvSpPr>
            <a:spLocks noGrp="1"/>
          </p:cNvSpPr>
          <p:nvPr>
            <p:ph type="title"/>
          </p:nvPr>
        </p:nvSpPr>
        <p:spPr/>
        <p:txBody>
          <a:bodyPr/>
          <a:lstStyle/>
          <a:p>
            <a:r>
              <a:rPr lang="en-US" dirty="0"/>
              <a:t>Possible roles in the Web market</a:t>
            </a:r>
          </a:p>
        </p:txBody>
      </p:sp>
      <p:sp>
        <p:nvSpPr>
          <p:cNvPr id="3" name="Content Placeholder 2">
            <a:extLst>
              <a:ext uri="{FF2B5EF4-FFF2-40B4-BE49-F238E27FC236}">
                <a16:creationId xmlns:a16="http://schemas.microsoft.com/office/drawing/2014/main" id="{295A90FD-EA4C-9C4E-BF36-F2670520D4BF}"/>
              </a:ext>
            </a:extLst>
          </p:cNvPr>
          <p:cNvSpPr>
            <a:spLocks noGrp="1"/>
          </p:cNvSpPr>
          <p:nvPr>
            <p:ph idx="1"/>
          </p:nvPr>
        </p:nvSpPr>
        <p:spPr>
          <a:xfrm>
            <a:off x="900192" y="1624151"/>
            <a:ext cx="10515600" cy="4351338"/>
          </a:xfrm>
          <a:solidFill>
            <a:schemeClr val="bg1">
              <a:lumMod val="85000"/>
            </a:schemeClr>
          </a:solidFill>
          <a:ln w="57150">
            <a:solidFill>
              <a:schemeClr val="tx1">
                <a:lumMod val="50000"/>
                <a:lumOff val="50000"/>
              </a:schemeClr>
            </a:solidFill>
          </a:ln>
        </p:spPr>
        <p:txBody>
          <a:bodyPr>
            <a:normAutofit fontScale="92500" lnSpcReduction="20000"/>
          </a:bodyPr>
          <a:lstStyle/>
          <a:p>
            <a:pPr algn="just"/>
            <a:endParaRPr lang="en-US" sz="2400" b="1" dirty="0"/>
          </a:p>
          <a:p>
            <a:pPr algn="just"/>
            <a:r>
              <a:rPr lang="en-US" sz="2400" b="1" dirty="0"/>
              <a:t>Front-end developer</a:t>
            </a:r>
          </a:p>
          <a:p>
            <a:pPr lvl="1" algn="just"/>
            <a:r>
              <a:rPr lang="en-CA" sz="2000" dirty="0"/>
              <a:t>Starts where web designing ends. They take those high fidelity diagrams and then code it in html, and </a:t>
            </a:r>
            <a:r>
              <a:rPr lang="en-CA" sz="2000" dirty="0" err="1"/>
              <a:t>css</a:t>
            </a:r>
            <a:r>
              <a:rPr lang="en-CA" sz="2000" dirty="0"/>
              <a:t> to look exactly like the diagram and apply </a:t>
            </a:r>
            <a:r>
              <a:rPr lang="en-CA" sz="2000" dirty="0" err="1"/>
              <a:t>javascrip</a:t>
            </a:r>
            <a:r>
              <a:rPr lang="en-CA" sz="2000" dirty="0"/>
              <a:t> to create behaviour. The final output of this process are html documents which when run in a browser look and work exactly like they were designed.</a:t>
            </a:r>
            <a:endParaRPr lang="en-US" sz="2000" dirty="0"/>
          </a:p>
          <a:p>
            <a:pPr algn="just"/>
            <a:r>
              <a:rPr lang="en-US" sz="2400" b="1" dirty="0"/>
              <a:t>Back-end developer</a:t>
            </a:r>
          </a:p>
          <a:p>
            <a:pPr lvl="1" algn="just"/>
            <a:r>
              <a:rPr lang="en-CA" sz="2000" dirty="0"/>
              <a:t>They take finished front-end codes and give them working functionality—for instance, making values in a drop-down menu possible by building the infrastructure that pulls values from the database.</a:t>
            </a:r>
            <a:endParaRPr lang="en-US" sz="2000" dirty="0"/>
          </a:p>
          <a:p>
            <a:pPr algn="just"/>
            <a:r>
              <a:rPr lang="en-CA" sz="2400" b="1" dirty="0"/>
              <a:t>Full stack developer</a:t>
            </a:r>
          </a:p>
          <a:p>
            <a:pPr lvl="1" algn="just"/>
            <a:r>
              <a:rPr lang="en-CA" sz="2100" dirty="0"/>
              <a:t>who is able to work on both the front-end and back-end portions of an application. </a:t>
            </a:r>
          </a:p>
          <a:p>
            <a:pPr algn="just"/>
            <a:r>
              <a:rPr lang="en-CA" sz="2400" b="1" dirty="0"/>
              <a:t>Webmaster/administrator</a:t>
            </a:r>
          </a:p>
          <a:p>
            <a:pPr lvl="1" algn="just"/>
            <a:r>
              <a:rPr lang="en-CA" sz="2000" dirty="0"/>
              <a:t>Webmasters are computer specialists who maintain websites. Webmasters are also called web administrators.</a:t>
            </a:r>
            <a:r>
              <a:rPr lang="en-CA" dirty="0"/>
              <a:t> </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264C153-E82E-074D-9F46-6F7529AD6913}"/>
              </a:ext>
            </a:extLst>
          </p:cNvPr>
          <p:cNvSpPr>
            <a:spLocks noGrp="1"/>
          </p:cNvSpPr>
          <p:nvPr>
            <p:ph type="sldNum" sz="quarter" idx="12"/>
          </p:nvPr>
        </p:nvSpPr>
        <p:spPr/>
        <p:txBody>
          <a:bodyPr/>
          <a:lstStyle/>
          <a:p>
            <a:fld id="{4EF9C409-AEBC-AC4B-B24C-458B6F1C7CF1}" type="slidenum">
              <a:rPr lang="en-US" smtClean="0"/>
              <a:pPr/>
              <a:t>11</a:t>
            </a:fld>
            <a:endParaRPr lang="en-US"/>
          </a:p>
        </p:txBody>
      </p:sp>
    </p:spTree>
    <p:extLst>
      <p:ext uri="{BB962C8B-B14F-4D97-AF65-F5344CB8AC3E}">
        <p14:creationId xmlns:p14="http://schemas.microsoft.com/office/powerpoint/2010/main" val="388917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solidFill>
                  <a:schemeClr val="accent5">
                    <a:lumMod val="50000"/>
                  </a:schemeClr>
                </a:solidFill>
              </a:rPr>
              <a:t>Structure</a:t>
            </a:r>
            <a:r>
              <a:rPr lang="en-US" b="1" dirty="0"/>
              <a:t> of HTML</a:t>
            </a:r>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12</a:t>
            </a:fld>
            <a:endParaRPr lang="en-US"/>
          </a:p>
        </p:txBody>
      </p:sp>
    </p:spTree>
    <p:extLst>
      <p:ext uri="{BB962C8B-B14F-4D97-AF65-F5344CB8AC3E}">
        <p14:creationId xmlns:p14="http://schemas.microsoft.com/office/powerpoint/2010/main" val="427579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r>
              <a:rPr lang="en-CA" sz="2600" dirty="0">
                <a:ea typeface="Helvetica Neue" panose="02000503000000020004" pitchFamily="2" charset="0"/>
                <a:cs typeface="Helvetica Neue" panose="02000503000000020004" pitchFamily="2" charset="0"/>
              </a:rPr>
              <a:t>HTML (</a:t>
            </a:r>
            <a:r>
              <a:rPr lang="en-CA" sz="2600" b="1" dirty="0">
                <a:ea typeface="Helvetica Neue" panose="02000503000000020004" pitchFamily="2" charset="0"/>
                <a:cs typeface="Helvetica Neue" panose="02000503000000020004" pitchFamily="2" charset="0"/>
              </a:rPr>
              <a:t>H</a:t>
            </a:r>
            <a:r>
              <a:rPr lang="en-CA" sz="2600" dirty="0">
                <a:ea typeface="Helvetica Neue" panose="02000503000000020004" pitchFamily="2" charset="0"/>
                <a:cs typeface="Helvetica Neue" panose="02000503000000020004" pitchFamily="2" charset="0"/>
              </a:rPr>
              <a:t>yper</a:t>
            </a:r>
            <a:r>
              <a:rPr lang="en-CA" sz="2600" b="1" dirty="0">
                <a:ea typeface="Helvetica Neue" panose="02000503000000020004" pitchFamily="2" charset="0"/>
                <a:cs typeface="Helvetica Neue" panose="02000503000000020004" pitchFamily="2" charset="0"/>
              </a:rPr>
              <a:t>t</a:t>
            </a:r>
            <a:r>
              <a:rPr lang="en-CA" sz="2600" dirty="0">
                <a:ea typeface="Helvetica Neue" panose="02000503000000020004" pitchFamily="2" charset="0"/>
                <a:cs typeface="Helvetica Neue" panose="02000503000000020004" pitchFamily="2" charset="0"/>
              </a:rPr>
              <a:t>ext </a:t>
            </a:r>
            <a:r>
              <a:rPr lang="en-CA" sz="2600" b="1" dirty="0">
                <a:ea typeface="Helvetica Neue" panose="02000503000000020004" pitchFamily="2" charset="0"/>
                <a:cs typeface="Helvetica Neue" panose="02000503000000020004" pitchFamily="2" charset="0"/>
              </a:rPr>
              <a:t>M</a:t>
            </a:r>
            <a:r>
              <a:rPr lang="en-CA" sz="2600" dirty="0">
                <a:ea typeface="Helvetica Neue" panose="02000503000000020004" pitchFamily="2" charset="0"/>
                <a:cs typeface="Helvetica Neue" panose="02000503000000020004" pitchFamily="2" charset="0"/>
              </a:rPr>
              <a:t>arkup </a:t>
            </a:r>
            <a:r>
              <a:rPr lang="en-CA" sz="2600" b="1" dirty="0">
                <a:ea typeface="Helvetica Neue" panose="02000503000000020004" pitchFamily="2" charset="0"/>
                <a:cs typeface="Helvetica Neue" panose="02000503000000020004" pitchFamily="2" charset="0"/>
              </a:rPr>
              <a:t>L</a:t>
            </a:r>
            <a:r>
              <a:rPr lang="en-CA" sz="2600" dirty="0">
                <a:ea typeface="Helvetica Neue" panose="02000503000000020004" pitchFamily="2" charset="0"/>
                <a:cs typeface="Helvetica Neue" panose="02000503000000020004" pitchFamily="2" charset="0"/>
              </a:rPr>
              <a:t>anguage)</a:t>
            </a:r>
          </a:p>
          <a:p>
            <a:pPr marL="457200" indent="-355600" algn="just">
              <a:spcBef>
                <a:spcPts val="0"/>
              </a:spcBef>
              <a:buSzPts val="2000"/>
              <a:buFont typeface="Arial" panose="020B0604020202020204" pitchFamily="34" charset="0"/>
              <a:buChar char="-"/>
            </a:pPr>
            <a:r>
              <a:rPr lang="en-CA" sz="2600" dirty="0">
                <a:ea typeface="Helvetica Neue" panose="02000503000000020004" pitchFamily="2" charset="0"/>
                <a:cs typeface="Helvetica Neue" panose="02000503000000020004" pitchFamily="2" charset="0"/>
              </a:rPr>
              <a:t>Is not a programming language.</a:t>
            </a:r>
          </a:p>
          <a:p>
            <a:pPr marL="457200" indent="-355600" algn="just">
              <a:spcBef>
                <a:spcPts val="0"/>
              </a:spcBef>
              <a:buSzPts val="2000"/>
              <a:buChar char="-"/>
            </a:pPr>
            <a:r>
              <a:rPr lang="en-CA" sz="2600">
                <a:ea typeface="Helvetica Neue" panose="02000503000000020004" pitchFamily="2" charset="0"/>
                <a:cs typeface="Helvetica Neue" panose="02000503000000020004" pitchFamily="2" charset="0"/>
              </a:rPr>
              <a:t>It </a:t>
            </a:r>
            <a:r>
              <a:rPr lang="en-CA" sz="2600" dirty="0">
                <a:ea typeface="Helvetica Neue" panose="02000503000000020004" pitchFamily="2" charset="0"/>
                <a:cs typeface="Helvetica Neue" panose="02000503000000020004" pitchFamily="2" charset="0"/>
              </a:rPr>
              <a:t>d</a:t>
            </a:r>
            <a:r>
              <a:rPr lang="en-CA" sz="2600">
                <a:ea typeface="Helvetica Neue" panose="02000503000000020004" pitchFamily="2" charset="0"/>
                <a:cs typeface="Helvetica Neue" panose="02000503000000020004" pitchFamily="2" charset="0"/>
              </a:rPr>
              <a:t>escribes </a:t>
            </a:r>
            <a:r>
              <a:rPr lang="en-CA" sz="2600" dirty="0">
                <a:ea typeface="Helvetica Neue" panose="02000503000000020004" pitchFamily="2" charset="0"/>
                <a:cs typeface="Helvetica Neue" panose="02000503000000020004" pitchFamily="2" charset="0"/>
              </a:rPr>
              <a:t>the </a:t>
            </a:r>
            <a:r>
              <a:rPr lang="en-CA" sz="2600" b="1" dirty="0">
                <a:ea typeface="Helvetica Neue" panose="02000503000000020004" pitchFamily="2" charset="0"/>
                <a:cs typeface="Helvetica Neue" panose="02000503000000020004" pitchFamily="2" charset="0"/>
              </a:rPr>
              <a:t>content</a:t>
            </a:r>
            <a:r>
              <a:rPr lang="en-CA" sz="2600" dirty="0">
                <a:ea typeface="Helvetica Neue" panose="02000503000000020004" pitchFamily="2" charset="0"/>
                <a:cs typeface="Helvetica Neue" panose="02000503000000020004" pitchFamily="2" charset="0"/>
              </a:rPr>
              <a:t> and </a:t>
            </a:r>
            <a:r>
              <a:rPr lang="en-CA" sz="2600" b="1" dirty="0">
                <a:ea typeface="Helvetica Neue" panose="02000503000000020004" pitchFamily="2" charset="0"/>
                <a:cs typeface="Helvetica Neue" panose="02000503000000020004" pitchFamily="2" charset="0"/>
              </a:rPr>
              <a:t>structure</a:t>
            </a:r>
            <a:r>
              <a:rPr lang="en-CA" sz="2600" dirty="0">
                <a:ea typeface="Helvetica Neue" panose="02000503000000020004" pitchFamily="2" charset="0"/>
                <a:cs typeface="Helvetica Neue" panose="02000503000000020004" pitchFamily="2" charset="0"/>
              </a:rPr>
              <a:t> of a web page.</a:t>
            </a:r>
          </a:p>
          <a:p>
            <a:pPr marL="457200" indent="-355600" algn="just">
              <a:spcBef>
                <a:spcPts val="0"/>
              </a:spcBef>
              <a:buSzPts val="2000"/>
              <a:buChar char="-"/>
            </a:pPr>
            <a:r>
              <a:rPr lang="en-CA" sz="2600">
                <a:ea typeface="Helvetica Neue" panose="02000503000000020004" pitchFamily="2" charset="0"/>
                <a:cs typeface="Helvetica Neue" panose="02000503000000020004" pitchFamily="2" charset="0"/>
              </a:rPr>
              <a:t>It is made </a:t>
            </a:r>
            <a:r>
              <a:rPr lang="en-CA" sz="2600" dirty="0">
                <a:ea typeface="Helvetica Neue" panose="02000503000000020004" pitchFamily="2" charset="0"/>
                <a:cs typeface="Helvetica Neue" panose="02000503000000020004" pitchFamily="2" charset="0"/>
              </a:rPr>
              <a:t>up of building blocks called </a:t>
            </a:r>
            <a:r>
              <a:rPr lang="en-CA" sz="2600" b="1" dirty="0">
                <a:solidFill>
                  <a:srgbClr val="3369E8"/>
                </a:solidFill>
                <a:ea typeface="Helvetica Neue" panose="02000503000000020004" pitchFamily="2" charset="0"/>
                <a:cs typeface="Helvetica Neue" panose="02000503000000020004" pitchFamily="2" charset="0"/>
              </a:rPr>
              <a:t>elements</a:t>
            </a:r>
            <a:r>
              <a:rPr lang="en-CA" sz="2600" dirty="0">
                <a:ea typeface="Helvetica Neue" panose="02000503000000020004" pitchFamily="2" charset="0"/>
                <a:cs typeface="Helvetica Neue" panose="02000503000000020004" pitchFamily="2" charset="0"/>
              </a:rPr>
              <a:t>.</a:t>
            </a:r>
          </a:p>
          <a:p>
            <a:pPr marL="457200" indent="-355600" algn="just">
              <a:spcBef>
                <a:spcPts val="0"/>
              </a:spcBef>
              <a:buSzPts val="2000"/>
              <a:buChar char="-"/>
            </a:pPr>
            <a:r>
              <a:rPr lang="en-CA" sz="2600" dirty="0">
                <a:ea typeface="Helvetica Neue" panose="02000503000000020004" pitchFamily="2" charset="0"/>
                <a:cs typeface="Helvetica Neue" panose="02000503000000020004" pitchFamily="2" charset="0"/>
              </a:rPr>
              <a:t>Elements can have </a:t>
            </a:r>
            <a:r>
              <a:rPr lang="en-CA" sz="2600" b="1" dirty="0">
                <a:solidFill>
                  <a:srgbClr val="00B050"/>
                </a:solidFill>
                <a:ea typeface="Helvetica Neue" panose="02000503000000020004" pitchFamily="2" charset="0"/>
                <a:cs typeface="Helvetica Neue" panose="02000503000000020004" pitchFamily="2" charset="0"/>
              </a:rPr>
              <a:t>attributes</a:t>
            </a:r>
            <a:r>
              <a:rPr lang="en-CA" sz="2600" dirty="0">
                <a:ea typeface="Helvetica Neue" panose="02000503000000020004" pitchFamily="2" charset="0"/>
                <a:cs typeface="Helvetica Neue" panose="02000503000000020004" pitchFamily="2" charset="0"/>
              </a:rPr>
              <a:t>.</a:t>
            </a:r>
          </a:p>
        </p:txBody>
      </p:sp>
      <p:sp>
        <p:nvSpPr>
          <p:cNvPr id="4" name="Shape 99">
            <a:extLst>
              <a:ext uri="{FF2B5EF4-FFF2-40B4-BE49-F238E27FC236}">
                <a16:creationId xmlns:a16="http://schemas.microsoft.com/office/drawing/2014/main" id="{74D2818F-DF3E-3F45-BA4B-77A2D7C104B6}"/>
              </a:ext>
            </a:extLst>
          </p:cNvPr>
          <p:cNvSpPr txBox="1"/>
          <p:nvPr/>
        </p:nvSpPr>
        <p:spPr>
          <a:xfrm>
            <a:off x="5950538" y="4180113"/>
            <a:ext cx="4927259" cy="160496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&lt;p&gt;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a:p>
            <a:r>
              <a:rPr lang="en" sz="2400" dirty="0">
                <a:latin typeface="Helvetica Neue Light" panose="02000403000000020004" pitchFamily="2" charset="0"/>
                <a:ea typeface="Helvetica Neue Light" panose="02000403000000020004" pitchFamily="2" charset="0"/>
                <a:cs typeface="Kohinoor Bangla" panose="02000000000000000000" pitchFamily="2" charset="77"/>
                <a:sym typeface="Consolas"/>
              </a:rPr>
              <a:t>  HTML is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a:t>
            </a:r>
            <a:r>
              <a:rPr lang="en"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em</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&gt; </a:t>
            </a:r>
            <a:r>
              <a:rPr lang="en" sz="2400" dirty="0">
                <a:latin typeface="Helvetica Neue Light" panose="02000403000000020004" pitchFamily="2" charset="0"/>
                <a:ea typeface="Helvetica Neue Light" panose="02000403000000020004" pitchFamily="2" charset="0"/>
                <a:cs typeface="Kohinoor Bangla" panose="02000000000000000000" pitchFamily="2" charset="77"/>
                <a:sym typeface="Consolas"/>
              </a:rPr>
              <a:t>awesome!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a:t>
            </a:r>
            <a:r>
              <a:rPr lang="en"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em</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a:p>
            <a:r>
              <a:rPr lang="en" sz="2400" dirty="0">
                <a:solidFill>
                  <a:srgbClr val="0B5394"/>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a:t>
            </a:r>
            <a:r>
              <a:rPr lang="en"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img</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 </a:t>
            </a:r>
            <a:r>
              <a:rPr lang="en" sz="2400" dirty="0" err="1">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src</a:t>
            </a:r>
            <a:r>
              <a:rPr lang="en" sz="2400" dirty="0">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a:t>
            </a:r>
            <a:r>
              <a:rPr lang="en" sz="2400" dirty="0" err="1">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puppy.png</a:t>
            </a:r>
            <a:r>
              <a:rPr lang="en" sz="2400" dirty="0">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a:p>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&lt;/p&gt;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13</a:t>
            </a:fld>
            <a:endParaRPr lang="en-US"/>
          </a:p>
        </p:txBody>
      </p:sp>
    </p:spTree>
    <p:extLst>
      <p:ext uri="{BB962C8B-B14F-4D97-AF65-F5344CB8AC3E}">
        <p14:creationId xmlns:p14="http://schemas.microsoft.com/office/powerpoint/2010/main" val="1723093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4986EAC5-F2F5-EC4A-8C10-5E4CF60AF03F}"/>
              </a:ext>
            </a:extLst>
          </p:cNvPr>
          <p:cNvSpPr>
            <a:spLocks noGrp="1" noChangeArrowheads="1"/>
          </p:cNvSpPr>
          <p:nvPr>
            <p:ph idx="1"/>
          </p:nvPr>
        </p:nvSpPr>
        <p:spPr/>
        <p:txBody>
          <a:bodyPr>
            <a:normAutofit/>
          </a:bodyPr>
          <a:lstStyle/>
          <a:p>
            <a:pPr algn="just" eaLnBrk="1" hangingPunct="1"/>
            <a:r>
              <a:rPr lang="en-US" altLang="en-US" sz="2400" dirty="0"/>
              <a:t>We’ll create HTML documents by typing HTML markup text in a text editor (such as Notepad++, bracket, Visual Studio Code </a:t>
            </a:r>
            <a:r>
              <a:rPr lang="en-US" altLang="en-US" sz="2400"/>
              <a:t>or BBEdit or TextEdit) </a:t>
            </a:r>
            <a:r>
              <a:rPr lang="en-US" altLang="en-US" sz="2400" dirty="0"/>
              <a:t>and saving it with the .html or .</a:t>
            </a:r>
            <a:r>
              <a:rPr lang="en-US" altLang="en-US" sz="2400" dirty="0" err="1"/>
              <a:t>htm</a:t>
            </a:r>
            <a:r>
              <a:rPr lang="en-US" altLang="en-US" sz="2400" dirty="0"/>
              <a:t> filename extension.</a:t>
            </a:r>
          </a:p>
          <a:p>
            <a:pPr algn="just" eaLnBrk="1" hangingPunct="1"/>
            <a:r>
              <a:rPr lang="en-US" altLang="en-US" sz="2400" dirty="0"/>
              <a:t>Computers called web servers store HTML documents. </a:t>
            </a:r>
          </a:p>
          <a:p>
            <a:pPr algn="just" eaLnBrk="1" hangingPunct="1"/>
            <a:r>
              <a:rPr lang="en-US" altLang="en-US" sz="2400" dirty="0"/>
              <a:t>Clients (such as web browsers running on your local computer or smartphone) request specific resources such as HTML documents from web servers. </a:t>
            </a:r>
          </a:p>
        </p:txBody>
      </p:sp>
      <p:sp>
        <p:nvSpPr>
          <p:cNvPr id="25603" name="Slide Number Placeholder 3">
            <a:extLst>
              <a:ext uri="{FF2B5EF4-FFF2-40B4-BE49-F238E27FC236}">
                <a16:creationId xmlns:a16="http://schemas.microsoft.com/office/drawing/2014/main" id="{BBEFB6D7-BEA7-7A4C-857C-FEFC20D40AF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9D454802-C92F-B94B-ADB2-118D8819AC27}" type="slidenum">
              <a:rPr lang="en-US" altLang="en-US" sz="1200">
                <a:solidFill>
                  <a:schemeClr val="tx1"/>
                </a:solidFill>
              </a:rPr>
              <a:pPr eaLnBrk="1" hangingPunct="1"/>
              <a:t>14</a:t>
            </a:fld>
            <a:endParaRPr lang="en-US" altLang="en-US" sz="1200">
              <a:solidFill>
                <a:schemeClr val="tx1"/>
              </a:solidFill>
            </a:endParaRPr>
          </a:p>
        </p:txBody>
      </p:sp>
      <p:sp>
        <p:nvSpPr>
          <p:cNvPr id="41987" name="Rectangle 2">
            <a:extLst>
              <a:ext uri="{FF2B5EF4-FFF2-40B4-BE49-F238E27FC236}">
                <a16:creationId xmlns:a16="http://schemas.microsoft.com/office/drawing/2014/main" id="{9C653910-D731-FD48-BE19-F4BFD98EDE3D}"/>
              </a:ext>
            </a:extLst>
          </p:cNvPr>
          <p:cNvSpPr>
            <a:spLocks noGrp="1" noChangeArrowheads="1"/>
          </p:cNvSpPr>
          <p:nvPr>
            <p:ph type="title"/>
          </p:nvPr>
        </p:nvSpPr>
        <p:spPr/>
        <p:txBody>
          <a:bodyPr/>
          <a:lstStyle/>
          <a:p>
            <a:pPr>
              <a:defRPr/>
            </a:pPr>
            <a:r>
              <a:rPr lang="en-US" dirty="0"/>
              <a:t>Creating HTML File</a:t>
            </a:r>
          </a:p>
        </p:txBody>
      </p:sp>
    </p:spTree>
    <p:extLst>
      <p:ext uri="{BB962C8B-B14F-4D97-AF65-F5344CB8AC3E}">
        <p14:creationId xmlns:p14="http://schemas.microsoft.com/office/powerpoint/2010/main" val="2499013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HTML Document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15</a:t>
            </a:fld>
            <a:endParaRPr lang="en-US"/>
          </a:p>
        </p:txBody>
      </p:sp>
      <p:graphicFrame>
        <p:nvGraphicFramePr>
          <p:cNvPr id="6" name="Object 2">
            <a:extLst>
              <a:ext uri="{FF2B5EF4-FFF2-40B4-BE49-F238E27FC236}">
                <a16:creationId xmlns:a16="http://schemas.microsoft.com/office/drawing/2014/main" id="{9E0AD86D-9B0C-5C4B-84DF-A308CB022E1A}"/>
              </a:ext>
            </a:extLst>
          </p:cNvPr>
          <p:cNvGraphicFramePr>
            <a:graphicFrameLocks noChangeAspect="1"/>
          </p:cNvGraphicFramePr>
          <p:nvPr>
            <p:extLst>
              <p:ext uri="{D42A27DB-BD31-4B8C-83A1-F6EECF244321}">
                <p14:modId xmlns:p14="http://schemas.microsoft.com/office/powerpoint/2010/main" val="1040704559"/>
              </p:ext>
            </p:extLst>
          </p:nvPr>
        </p:nvGraphicFramePr>
        <p:xfrm>
          <a:off x="5106389" y="1301395"/>
          <a:ext cx="6746383" cy="2743294"/>
        </p:xfrm>
        <a:graphic>
          <a:graphicData uri="http://schemas.openxmlformats.org/presentationml/2006/ole">
            <mc:AlternateContent xmlns:mc="http://schemas.openxmlformats.org/markup-compatibility/2006">
              <mc:Choice xmlns:v="urn:schemas-microsoft-com:vml" Requires="v">
                <p:oleObj spid="_x0000_s1034" name="Visio" r:id="rId3" imgW="5457226" imgH="2219257" progId="Visio.Drawing.11">
                  <p:embed/>
                </p:oleObj>
              </mc:Choice>
              <mc:Fallback>
                <p:oleObj name="Visio" r:id="rId3" imgW="5457226" imgH="2219257" progId="Visio.Drawing.11">
                  <p:embed/>
                  <p:pic>
                    <p:nvPicPr>
                      <p:cNvPr id="8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389" y="1301395"/>
                        <a:ext cx="6746383" cy="27432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3">
            <a:extLst>
              <a:ext uri="{FF2B5EF4-FFF2-40B4-BE49-F238E27FC236}">
                <a16:creationId xmlns:a16="http://schemas.microsoft.com/office/drawing/2014/main" id="{CE9ADF9E-145F-3E46-8181-84572977DC60}"/>
              </a:ext>
            </a:extLst>
          </p:cNvPr>
          <p:cNvSpPr>
            <a:spLocks noGrp="1" noChangeArrowheads="1"/>
          </p:cNvSpPr>
          <p:nvPr>
            <p:ph idx="1"/>
          </p:nvPr>
        </p:nvSpPr>
        <p:spPr>
          <a:xfrm>
            <a:off x="980985" y="4098919"/>
            <a:ext cx="10515600" cy="2111876"/>
          </a:xfrm>
        </p:spPr>
        <p:txBody>
          <a:bodyPr>
            <a:normAutofit/>
          </a:bodyPr>
          <a:lstStyle/>
          <a:p>
            <a:pPr marL="109728" indent="0">
              <a:buNone/>
              <a:defRPr/>
            </a:pPr>
            <a:r>
              <a:rPr lang="en-US" sz="2400" b="1" i="1" dirty="0"/>
              <a:t>Title Element</a:t>
            </a:r>
          </a:p>
          <a:p>
            <a:pPr marL="566928" indent="-457200">
              <a:defRPr/>
            </a:pPr>
            <a:r>
              <a:rPr lang="en-US" sz="2400" dirty="0"/>
              <a:t>The title element describes the web page. </a:t>
            </a:r>
          </a:p>
          <a:p>
            <a:pPr marL="621792" lvl="1">
              <a:spcBef>
                <a:spcPts val="324"/>
              </a:spcBef>
              <a:defRPr/>
            </a:pPr>
            <a:r>
              <a:rPr lang="en-US" sz="2000" dirty="0"/>
              <a:t>Titles usually appear in the title bar at the top of the browser window, in the browser tab on which the page is displayed, and also as the text identifying a page when users add the page to their list of Favorites or Bookmarks, enabling them to return to their favorite sites. </a:t>
            </a:r>
          </a:p>
          <a:p>
            <a:pPr marL="621792" lvl="1">
              <a:spcBef>
                <a:spcPts val="324"/>
              </a:spcBef>
              <a:defRPr/>
            </a:pPr>
            <a:r>
              <a:rPr lang="en-US" sz="2000" dirty="0"/>
              <a:t>Search engines use the title for indexing purposes and when displaying results</a:t>
            </a:r>
          </a:p>
        </p:txBody>
      </p:sp>
    </p:spTree>
    <p:extLst>
      <p:ext uri="{BB962C8B-B14F-4D97-AF65-F5344CB8AC3E}">
        <p14:creationId xmlns:p14="http://schemas.microsoft.com/office/powerpoint/2010/main" val="413973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Complete Document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16</a:t>
            </a:fld>
            <a:endParaRPr lang="en-US"/>
          </a:p>
        </p:txBody>
      </p:sp>
      <p:graphicFrame>
        <p:nvGraphicFramePr>
          <p:cNvPr id="7" name="Object 2">
            <a:extLst>
              <a:ext uri="{FF2B5EF4-FFF2-40B4-BE49-F238E27FC236}">
                <a16:creationId xmlns:a16="http://schemas.microsoft.com/office/drawing/2014/main" id="{614D6859-6B0C-A148-8EBA-EA8065E5F604}"/>
              </a:ext>
            </a:extLst>
          </p:cNvPr>
          <p:cNvGraphicFramePr>
            <a:graphicFrameLocks noChangeAspect="1"/>
          </p:cNvGraphicFramePr>
          <p:nvPr>
            <p:extLst>
              <p:ext uri="{D42A27DB-BD31-4B8C-83A1-F6EECF244321}">
                <p14:modId xmlns:p14="http://schemas.microsoft.com/office/powerpoint/2010/main" val="3698169146"/>
              </p:ext>
            </p:extLst>
          </p:nvPr>
        </p:nvGraphicFramePr>
        <p:xfrm>
          <a:off x="4528456" y="2072237"/>
          <a:ext cx="7015389" cy="3634597"/>
        </p:xfrm>
        <a:graphic>
          <a:graphicData uri="http://schemas.openxmlformats.org/presentationml/2006/ole">
            <mc:AlternateContent xmlns:mc="http://schemas.openxmlformats.org/markup-compatibility/2006">
              <mc:Choice xmlns:v="urn:schemas-microsoft-com:vml" Requires="v">
                <p:oleObj spid="_x0000_s2058" name="Visio" r:id="rId3" imgW="7105577" imgH="2766438" progId="Visio.Drawing.11">
                  <p:embed/>
                </p:oleObj>
              </mc:Choice>
              <mc:Fallback>
                <p:oleObj name="Visio" r:id="rId3" imgW="7105577" imgH="2766438" progId="Visio.Drawing.11">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456" y="2072237"/>
                        <a:ext cx="7015389" cy="36345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7990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DOCTYPE</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600" dirty="0"/>
              <a:t>Tells the browser (or any other client software that is reading this HTML document) what type of document it is about to process. </a:t>
            </a:r>
          </a:p>
          <a:p>
            <a:pPr algn="just"/>
            <a:endParaRPr lang="en-US" sz="2600" dirty="0"/>
          </a:p>
          <a:p>
            <a:pPr algn="just"/>
            <a:r>
              <a:rPr lang="en-US" sz="2400" dirty="0"/>
              <a:t>DOCTYPE is required in HTML5 documents so that browsers render the page according to HTML standards. </a:t>
            </a:r>
          </a:p>
          <a:p>
            <a:pPr algn="just"/>
            <a:endParaRPr lang="en-US" sz="26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17</a:t>
            </a:fld>
            <a:endParaRPr lang="en-US"/>
          </a:p>
        </p:txBody>
      </p:sp>
      <p:sp>
        <p:nvSpPr>
          <p:cNvPr id="6" name="Content Placeholder 3">
            <a:extLst>
              <a:ext uri="{FF2B5EF4-FFF2-40B4-BE49-F238E27FC236}">
                <a16:creationId xmlns:a16="http://schemas.microsoft.com/office/drawing/2014/main" id="{7B8C6C23-E3C0-E340-8974-F01EFC8BE999}"/>
              </a:ext>
            </a:extLst>
          </p:cNvPr>
          <p:cNvSpPr txBox="1">
            <a:spLocks/>
          </p:cNvSpPr>
          <p:nvPr/>
        </p:nvSpPr>
        <p:spPr>
          <a:xfrm>
            <a:off x="838200" y="1281338"/>
            <a:ext cx="6400800" cy="30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(short for </a:t>
            </a:r>
            <a:r>
              <a:rPr lang="en-US" sz="2000" b="1" dirty="0"/>
              <a:t>Document Type Definition</a:t>
            </a:r>
            <a:r>
              <a:rPr lang="en-US" sz="2000" dirty="0"/>
              <a:t>)</a:t>
            </a:r>
          </a:p>
        </p:txBody>
      </p:sp>
      <p:pic>
        <p:nvPicPr>
          <p:cNvPr id="7" name="Picture 56">
            <a:extLst>
              <a:ext uri="{FF2B5EF4-FFF2-40B4-BE49-F238E27FC236}">
                <a16:creationId xmlns:a16="http://schemas.microsoft.com/office/drawing/2014/main" id="{1C6E6BE3-E501-D243-AC75-9BC47F3D9C37}"/>
              </a:ext>
            </a:extLst>
          </p:cNvPr>
          <p:cNvPicPr>
            <a:picLocks noChangeAspect="1" noChangeArrowheads="1"/>
          </p:cNvPicPr>
          <p:nvPr/>
        </p:nvPicPr>
        <p:blipFill>
          <a:blip r:embed="rId2" cstate="print"/>
          <a:srcRect/>
          <a:stretch>
            <a:fillRect/>
          </a:stretch>
        </p:blipFill>
        <p:spPr bwMode="auto">
          <a:xfrm>
            <a:off x="420581" y="770031"/>
            <a:ext cx="381000" cy="444500"/>
          </a:xfrm>
          <a:prstGeom prst="rect">
            <a:avLst/>
          </a:prstGeom>
          <a:noFill/>
          <a:ln w="9525">
            <a:miter lim="800000"/>
            <a:headEnd/>
            <a:tailEnd/>
          </a:ln>
          <a:effectLst/>
        </p:spPr>
      </p:pic>
    </p:spTree>
    <p:extLst>
      <p:ext uri="{BB962C8B-B14F-4D97-AF65-F5344CB8AC3E}">
        <p14:creationId xmlns:p14="http://schemas.microsoft.com/office/powerpoint/2010/main" val="233846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400" dirty="0"/>
              <a:t>The &lt;html&gt; element is sometimes called the </a:t>
            </a:r>
            <a:r>
              <a:rPr lang="en-US" sz="2400" b="1" dirty="0">
                <a:solidFill>
                  <a:schemeClr val="accent1"/>
                </a:solidFill>
              </a:rPr>
              <a:t>root element</a:t>
            </a:r>
            <a:r>
              <a:rPr lang="en-US" sz="2400" dirty="0"/>
              <a:t> as it contains all the other HTML elements in the document.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18</a:t>
            </a:fld>
            <a:endParaRPr lang="en-US"/>
          </a:p>
        </p:txBody>
      </p:sp>
      <p:pic>
        <p:nvPicPr>
          <p:cNvPr id="8" name="Picture 56">
            <a:extLst>
              <a:ext uri="{FF2B5EF4-FFF2-40B4-BE49-F238E27FC236}">
                <a16:creationId xmlns:a16="http://schemas.microsoft.com/office/drawing/2014/main" id="{6C9A0104-D9A9-394A-9E76-5F34763253FE}"/>
              </a:ext>
            </a:extLst>
          </p:cNvPr>
          <p:cNvPicPr>
            <a:picLocks noChangeAspect="1" noChangeArrowheads="1"/>
          </p:cNvPicPr>
          <p:nvPr/>
        </p:nvPicPr>
        <p:blipFill>
          <a:blip r:embed="rId2" cstate="print"/>
          <a:srcRect/>
          <a:stretch>
            <a:fillRect/>
          </a:stretch>
        </p:blipFill>
        <p:spPr bwMode="auto">
          <a:xfrm>
            <a:off x="421575" y="770032"/>
            <a:ext cx="381000" cy="444500"/>
          </a:xfrm>
          <a:prstGeom prst="rect">
            <a:avLst/>
          </a:prstGeom>
          <a:noFill/>
          <a:ln w="9525">
            <a:miter lim="800000"/>
            <a:headEnd/>
            <a:tailEnd/>
          </a:ln>
          <a:effectLst/>
        </p:spPr>
      </p:pic>
    </p:spTree>
    <p:extLst>
      <p:ext uri="{BB962C8B-B14F-4D97-AF65-F5344CB8AC3E}">
        <p14:creationId xmlns:p14="http://schemas.microsoft.com/office/powerpoint/2010/main" val="41005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2FAB-26C7-424E-A96F-BF02901B7598}"/>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AC6931F-3D73-C849-9755-92B529DFB40F}"/>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sz="2400" b="1" dirty="0"/>
              <a:t>Textbook</a:t>
            </a:r>
            <a:r>
              <a:rPr lang="en-US" sz="2400" dirty="0"/>
              <a:t>: </a:t>
            </a:r>
            <a:r>
              <a:rPr lang="en-US" sz="2400" dirty="0">
                <a:solidFill>
                  <a:srgbClr val="C00000"/>
                </a:solidFill>
              </a:rPr>
              <a:t>Fun</a:t>
            </a:r>
            <a:r>
              <a:rPr lang="en-US" sz="2400" dirty="0"/>
              <a:t>damentals of </a:t>
            </a:r>
            <a:r>
              <a:rPr lang="en-US" sz="2400" dirty="0">
                <a:solidFill>
                  <a:srgbClr val="C00000"/>
                </a:solidFill>
              </a:rPr>
              <a:t>Web</a:t>
            </a:r>
            <a:r>
              <a:rPr lang="en-US" sz="2400" dirty="0"/>
              <a:t> </a:t>
            </a:r>
            <a:r>
              <a:rPr lang="en-US" sz="2400" dirty="0">
                <a:solidFill>
                  <a:srgbClr val="C00000"/>
                </a:solidFill>
              </a:rPr>
              <a:t>Dev</a:t>
            </a:r>
            <a:r>
              <a:rPr lang="en-US" sz="2400" dirty="0"/>
              <a:t>elopment</a:t>
            </a:r>
          </a:p>
          <a:p>
            <a:pPr lvl="1"/>
            <a:r>
              <a:rPr lang="en-US" sz="2000" dirty="0"/>
              <a:t>Chapters 3</a:t>
            </a:r>
          </a:p>
          <a:p>
            <a:pPr marL="0" indent="0">
              <a:buNone/>
            </a:pPr>
            <a:endParaRPr lang="en-US" sz="2400" dirty="0"/>
          </a:p>
        </p:txBody>
      </p:sp>
      <p:sp>
        <p:nvSpPr>
          <p:cNvPr id="4" name="Slide Number Placeholder 3">
            <a:extLst>
              <a:ext uri="{FF2B5EF4-FFF2-40B4-BE49-F238E27FC236}">
                <a16:creationId xmlns:a16="http://schemas.microsoft.com/office/drawing/2014/main" id="{09D5F899-427D-0746-B677-B1FFC74F979B}"/>
              </a:ext>
            </a:extLst>
          </p:cNvPr>
          <p:cNvSpPr>
            <a:spLocks noGrp="1"/>
          </p:cNvSpPr>
          <p:nvPr>
            <p:ph type="sldNum" sz="quarter" idx="12"/>
          </p:nvPr>
        </p:nvSpPr>
        <p:spPr/>
        <p:txBody>
          <a:bodyPr/>
          <a:lstStyle/>
          <a:p>
            <a:fld id="{4EF9C409-AEBC-AC4B-B24C-458B6F1C7CF1}" type="slidenum">
              <a:rPr lang="en-US" smtClean="0"/>
              <a:pPr/>
              <a:t>1</a:t>
            </a:fld>
            <a:endParaRPr lang="en-US"/>
          </a:p>
        </p:txBody>
      </p:sp>
      <p:sp>
        <p:nvSpPr>
          <p:cNvPr id="5" name="Content Placeholder 2">
            <a:extLst>
              <a:ext uri="{FF2B5EF4-FFF2-40B4-BE49-F238E27FC236}">
                <a16:creationId xmlns:a16="http://schemas.microsoft.com/office/drawing/2014/main" id="{B0DF68DE-D2B8-E548-8A57-CEE83B4DDCF7}"/>
              </a:ext>
            </a:extLst>
          </p:cNvPr>
          <p:cNvSpPr txBox="1">
            <a:spLocks/>
          </p:cNvSpPr>
          <p:nvPr/>
        </p:nvSpPr>
        <p:spPr>
          <a:xfrm>
            <a:off x="936898" y="1690688"/>
            <a:ext cx="10416902" cy="40233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95000"/>
                    <a:lumOff val="5000"/>
                  </a:schemeClr>
                </a:solidFill>
              </a:rPr>
              <a:t>By the end of this part of the course, you will</a:t>
            </a:r>
          </a:p>
          <a:p>
            <a:pPr lvl="1"/>
            <a:r>
              <a:rPr lang="en-US" dirty="0">
                <a:solidFill>
                  <a:schemeClr val="tx1">
                    <a:lumMod val="95000"/>
                    <a:lumOff val="5000"/>
                  </a:schemeClr>
                </a:solidFill>
              </a:rPr>
              <a:t>learn what HTML is used for</a:t>
            </a:r>
          </a:p>
          <a:p>
            <a:pPr lvl="1"/>
            <a:r>
              <a:rPr lang="en-US" dirty="0">
                <a:solidFill>
                  <a:schemeClr val="tx1">
                    <a:lumMod val="95000"/>
                    <a:lumOff val="5000"/>
                  </a:schemeClr>
                </a:solidFill>
              </a:rPr>
              <a:t>understand the basic structure of a HTML page</a:t>
            </a:r>
          </a:p>
          <a:p>
            <a:pPr lvl="1"/>
            <a:r>
              <a:rPr lang="en-US" dirty="0">
                <a:solidFill>
                  <a:schemeClr val="tx1">
                    <a:lumMod val="95000"/>
                    <a:lumOff val="5000"/>
                  </a:schemeClr>
                </a:solidFill>
              </a:rPr>
              <a:t>learn basic HTML tags</a:t>
            </a:r>
          </a:p>
          <a:p>
            <a:pPr lvl="1"/>
            <a:endParaRPr lang="en-US" dirty="0">
              <a:solidFill>
                <a:schemeClr val="tx1">
                  <a:lumMod val="95000"/>
                  <a:lumOff val="5000"/>
                </a:schemeClr>
              </a:solidFill>
            </a:endParaRPr>
          </a:p>
        </p:txBody>
      </p:sp>
      <p:pic>
        <p:nvPicPr>
          <p:cNvPr id="7" name="Picture 6">
            <a:extLst>
              <a:ext uri="{FF2B5EF4-FFF2-40B4-BE49-F238E27FC236}">
                <a16:creationId xmlns:a16="http://schemas.microsoft.com/office/drawing/2014/main" id="{0229CE5B-06F0-0E4E-AEF1-A1B572D76829}"/>
              </a:ext>
            </a:extLst>
          </p:cNvPr>
          <p:cNvPicPr>
            <a:picLocks noChangeAspect="1"/>
          </p:cNvPicPr>
          <p:nvPr/>
        </p:nvPicPr>
        <p:blipFill>
          <a:blip r:embed="rId2"/>
          <a:stretch>
            <a:fillRect/>
          </a:stretch>
        </p:blipFill>
        <p:spPr>
          <a:xfrm>
            <a:off x="10198731" y="4125951"/>
            <a:ext cx="1654042" cy="2051012"/>
          </a:xfrm>
          <a:prstGeom prst="rect">
            <a:avLst/>
          </a:prstGeom>
        </p:spPr>
      </p:pic>
    </p:spTree>
    <p:extLst>
      <p:ext uri="{BB962C8B-B14F-4D97-AF65-F5344CB8AC3E}">
        <p14:creationId xmlns:p14="http://schemas.microsoft.com/office/powerpoint/2010/main" val="1013039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and Body</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400" dirty="0"/>
              <a:t>The head contains descriptive elements </a:t>
            </a:r>
            <a:r>
              <a:rPr lang="en-US" sz="2400" i="1" dirty="0"/>
              <a:t>about</a:t>
            </a:r>
            <a:r>
              <a:rPr lang="en-US" sz="2400" dirty="0"/>
              <a:t> the document.</a:t>
            </a:r>
          </a:p>
          <a:p>
            <a:pPr algn="just"/>
            <a:endParaRPr lang="en-US" sz="2400" dirty="0"/>
          </a:p>
          <a:p>
            <a:pPr algn="just"/>
            <a:endParaRPr lang="en-US" sz="2400" dirty="0"/>
          </a:p>
          <a:p>
            <a:pPr algn="just"/>
            <a:r>
              <a:rPr lang="en-US" sz="2400" dirty="0"/>
              <a:t>The body contains content that will be displayed by the browser.</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19</a:t>
            </a:fld>
            <a:endParaRPr lang="en-US"/>
          </a:p>
        </p:txBody>
      </p:sp>
      <p:pic>
        <p:nvPicPr>
          <p:cNvPr id="6" name="Picture 85">
            <a:extLst>
              <a:ext uri="{FF2B5EF4-FFF2-40B4-BE49-F238E27FC236}">
                <a16:creationId xmlns:a16="http://schemas.microsoft.com/office/drawing/2014/main" id="{8502C492-E3CA-7E43-BB79-29FDEF4AE256}"/>
              </a:ext>
            </a:extLst>
          </p:cNvPr>
          <p:cNvPicPr>
            <a:picLocks noChangeAspect="1" noChangeArrowheads="1"/>
          </p:cNvPicPr>
          <p:nvPr/>
        </p:nvPicPr>
        <p:blipFill>
          <a:blip r:embed="rId2" cstate="print"/>
          <a:srcRect/>
          <a:stretch>
            <a:fillRect/>
          </a:stretch>
        </p:blipFill>
        <p:spPr bwMode="auto">
          <a:xfrm>
            <a:off x="838200" y="2202657"/>
            <a:ext cx="304800" cy="355600"/>
          </a:xfrm>
          <a:prstGeom prst="rect">
            <a:avLst/>
          </a:prstGeom>
          <a:noFill/>
          <a:ln w="9525">
            <a:miter lim="800000"/>
            <a:headEnd/>
            <a:tailEnd/>
          </a:ln>
          <a:effectLst/>
        </p:spPr>
      </p:pic>
      <p:pic>
        <p:nvPicPr>
          <p:cNvPr id="7" name="Picture 86">
            <a:extLst>
              <a:ext uri="{FF2B5EF4-FFF2-40B4-BE49-F238E27FC236}">
                <a16:creationId xmlns:a16="http://schemas.microsoft.com/office/drawing/2014/main" id="{FA644E36-CC67-2846-9553-6C598276F621}"/>
              </a:ext>
            </a:extLst>
          </p:cNvPr>
          <p:cNvPicPr>
            <a:picLocks noChangeAspect="1" noChangeArrowheads="1"/>
          </p:cNvPicPr>
          <p:nvPr/>
        </p:nvPicPr>
        <p:blipFill>
          <a:blip r:embed="rId3" cstate="print"/>
          <a:srcRect/>
          <a:stretch>
            <a:fillRect/>
          </a:stretch>
        </p:blipFill>
        <p:spPr bwMode="auto">
          <a:xfrm>
            <a:off x="838200" y="3510757"/>
            <a:ext cx="304800" cy="355600"/>
          </a:xfrm>
          <a:prstGeom prst="rect">
            <a:avLst/>
          </a:prstGeom>
          <a:noFill/>
          <a:ln w="9525">
            <a:miter lim="800000"/>
            <a:headEnd/>
            <a:tailEnd/>
          </a:ln>
          <a:effectLst/>
        </p:spPr>
      </p:pic>
    </p:spTree>
    <p:extLst>
      <p:ext uri="{BB962C8B-B14F-4D97-AF65-F5344CB8AC3E}">
        <p14:creationId xmlns:p14="http://schemas.microsoft.com/office/powerpoint/2010/main" val="1513295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400" dirty="0"/>
              <a:t>The first of these is the &lt;meta&gt; element. Our example declares that the character encoding for the document is UTF-8. </a:t>
            </a:r>
          </a:p>
          <a:p>
            <a:pPr algn="just"/>
            <a:endParaRPr lang="en-US" sz="2400" dirty="0"/>
          </a:p>
          <a:p>
            <a:pPr algn="just"/>
            <a:r>
              <a:rPr lang="en-US" sz="2400" dirty="0"/>
              <a:t>Our example specifies an external CSS style sheet file that is used with this document. </a:t>
            </a:r>
          </a:p>
          <a:p>
            <a:pPr algn="just"/>
            <a:endParaRPr lang="en-US" sz="2400" dirty="0"/>
          </a:p>
          <a:p>
            <a:pPr algn="just"/>
            <a:r>
              <a:rPr lang="en-US" sz="2400" dirty="0"/>
              <a:t>It also references any external </a:t>
            </a:r>
            <a:r>
              <a:rPr lang="en-US" sz="2400" dirty="0" err="1"/>
              <a:t>Javascript</a:t>
            </a:r>
            <a:r>
              <a:rPr lang="en-US" sz="2400" dirty="0"/>
              <a:t> file. </a:t>
            </a:r>
          </a:p>
          <a:p>
            <a:pPr algn="just"/>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20</a:t>
            </a:fld>
            <a:endParaRPr lang="en-US"/>
          </a:p>
        </p:txBody>
      </p:sp>
      <p:pic>
        <p:nvPicPr>
          <p:cNvPr id="9" name="Picture 56">
            <a:extLst>
              <a:ext uri="{FF2B5EF4-FFF2-40B4-BE49-F238E27FC236}">
                <a16:creationId xmlns:a16="http://schemas.microsoft.com/office/drawing/2014/main" id="{75F91BBC-C436-2642-B31B-BAE054462F79}"/>
              </a:ext>
            </a:extLst>
          </p:cNvPr>
          <p:cNvPicPr>
            <a:picLocks noChangeAspect="1" noChangeArrowheads="1"/>
          </p:cNvPicPr>
          <p:nvPr/>
        </p:nvPicPr>
        <p:blipFill>
          <a:blip r:embed="rId2" cstate="print"/>
          <a:srcRect/>
          <a:stretch>
            <a:fillRect/>
          </a:stretch>
        </p:blipFill>
        <p:spPr bwMode="auto">
          <a:xfrm>
            <a:off x="811890" y="2209177"/>
            <a:ext cx="292100" cy="342900"/>
          </a:xfrm>
          <a:prstGeom prst="rect">
            <a:avLst/>
          </a:prstGeom>
          <a:noFill/>
          <a:ln w="9525">
            <a:miter lim="800000"/>
            <a:headEnd/>
            <a:tailEnd/>
          </a:ln>
          <a:effectLst/>
        </p:spPr>
      </p:pic>
      <p:pic>
        <p:nvPicPr>
          <p:cNvPr id="10" name="Picture 83">
            <a:extLst>
              <a:ext uri="{FF2B5EF4-FFF2-40B4-BE49-F238E27FC236}">
                <a16:creationId xmlns:a16="http://schemas.microsoft.com/office/drawing/2014/main" id="{1FEF4DCC-717C-E841-9FC4-FDE59B36E6E8}"/>
              </a:ext>
            </a:extLst>
          </p:cNvPr>
          <p:cNvPicPr>
            <a:picLocks noChangeAspect="1" noChangeArrowheads="1"/>
          </p:cNvPicPr>
          <p:nvPr/>
        </p:nvPicPr>
        <p:blipFill>
          <a:blip r:embed="rId3" cstate="print"/>
          <a:srcRect/>
          <a:stretch>
            <a:fillRect/>
          </a:stretch>
        </p:blipFill>
        <p:spPr bwMode="auto">
          <a:xfrm>
            <a:off x="814450" y="3377843"/>
            <a:ext cx="317500" cy="381000"/>
          </a:xfrm>
          <a:prstGeom prst="rect">
            <a:avLst/>
          </a:prstGeom>
          <a:noFill/>
          <a:ln w="9525">
            <a:miter lim="800000"/>
            <a:headEnd/>
            <a:tailEnd/>
          </a:ln>
          <a:effectLst/>
        </p:spPr>
      </p:pic>
      <p:pic>
        <p:nvPicPr>
          <p:cNvPr id="11" name="Picture 84">
            <a:extLst>
              <a:ext uri="{FF2B5EF4-FFF2-40B4-BE49-F238E27FC236}">
                <a16:creationId xmlns:a16="http://schemas.microsoft.com/office/drawing/2014/main" id="{0415DBBB-5C7D-BD46-8B29-809A0C0D4458}"/>
              </a:ext>
            </a:extLst>
          </p:cNvPr>
          <p:cNvPicPr>
            <a:picLocks noChangeAspect="1" noChangeArrowheads="1"/>
          </p:cNvPicPr>
          <p:nvPr/>
        </p:nvPicPr>
        <p:blipFill>
          <a:blip r:embed="rId4" cstate="print"/>
          <a:srcRect/>
          <a:stretch>
            <a:fillRect/>
          </a:stretch>
        </p:blipFill>
        <p:spPr bwMode="auto">
          <a:xfrm>
            <a:off x="814450" y="4656137"/>
            <a:ext cx="317500" cy="381000"/>
          </a:xfrm>
          <a:prstGeom prst="rect">
            <a:avLst/>
          </a:prstGeom>
          <a:noFill/>
          <a:ln w="9525">
            <a:miter lim="800000"/>
            <a:headEnd/>
            <a:tailEnd/>
          </a:ln>
          <a:effectLst/>
        </p:spPr>
      </p:pic>
      <p:sp>
        <p:nvSpPr>
          <p:cNvPr id="12" name="Content Placeholder 3">
            <a:extLst>
              <a:ext uri="{FF2B5EF4-FFF2-40B4-BE49-F238E27FC236}">
                <a16:creationId xmlns:a16="http://schemas.microsoft.com/office/drawing/2014/main" id="{9C93D4DB-11F5-FE45-B920-76D5F8C77950}"/>
              </a:ext>
            </a:extLst>
          </p:cNvPr>
          <p:cNvSpPr txBox="1">
            <a:spLocks/>
          </p:cNvSpPr>
          <p:nvPr/>
        </p:nvSpPr>
        <p:spPr>
          <a:xfrm>
            <a:off x="973200" y="1231011"/>
            <a:ext cx="6400800" cy="30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 brains but </a:t>
            </a:r>
            <a:r>
              <a:rPr lang="en-US" sz="2000" dirty="0" err="1"/>
              <a:t>metas</a:t>
            </a:r>
            <a:r>
              <a:rPr lang="en-US" sz="2000" dirty="0"/>
              <a:t>, styles and </a:t>
            </a:r>
            <a:r>
              <a:rPr lang="en-US" sz="2000" dirty="0" err="1"/>
              <a:t>javascripts</a:t>
            </a:r>
            <a:endParaRPr lang="en-US" sz="2000" dirty="0"/>
          </a:p>
        </p:txBody>
      </p:sp>
    </p:spTree>
    <p:extLst>
      <p:ext uri="{BB962C8B-B14F-4D97-AF65-F5344CB8AC3E}">
        <p14:creationId xmlns:p14="http://schemas.microsoft.com/office/powerpoint/2010/main" val="411852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t>HTML </a:t>
            </a:r>
            <a:r>
              <a:rPr lang="en-US" b="1" dirty="0">
                <a:solidFill>
                  <a:schemeClr val="accent5">
                    <a:lumMod val="50000"/>
                  </a:schemeClr>
                </a:solidFill>
              </a:rPr>
              <a:t>Syntax</a:t>
            </a:r>
            <a:endParaRPr lang="en-US" b="1" dirty="0"/>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21</a:t>
            </a:fld>
            <a:endParaRPr lang="en-US"/>
          </a:p>
        </p:txBody>
      </p:sp>
    </p:spTree>
    <p:extLst>
      <p:ext uri="{BB962C8B-B14F-4D97-AF65-F5344CB8AC3E}">
        <p14:creationId xmlns:p14="http://schemas.microsoft.com/office/powerpoint/2010/main" val="1918576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a:t>
            </a:r>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sz="2400" b="1" dirty="0"/>
              <a:t> </a:t>
            </a:r>
            <a:r>
              <a:rPr lang="en-US" sz="2400" b="1" dirty="0">
                <a:solidFill>
                  <a:schemeClr val="accent1"/>
                </a:solidFill>
              </a:rPr>
              <a:t>HTML documents </a:t>
            </a:r>
            <a:r>
              <a:rPr lang="en-US" sz="2400" dirty="0"/>
              <a:t>are composed of textual content and HTML elements. </a:t>
            </a:r>
          </a:p>
          <a:p>
            <a:pPr algn="just"/>
            <a:r>
              <a:rPr lang="en-US" sz="2400" dirty="0"/>
              <a:t>An </a:t>
            </a:r>
            <a:r>
              <a:rPr lang="en-US" sz="2400" b="1" dirty="0">
                <a:solidFill>
                  <a:schemeClr val="accent1"/>
                </a:solidFill>
              </a:rPr>
              <a:t>HTML element</a:t>
            </a:r>
            <a:r>
              <a:rPr lang="en-US" sz="2400" dirty="0">
                <a:solidFill>
                  <a:schemeClr val="accent1"/>
                </a:solidFill>
              </a:rPr>
              <a:t> </a:t>
            </a:r>
            <a:r>
              <a:rPr lang="en-US" sz="2400" dirty="0"/>
              <a:t>can contain text, other elements, or be empty. It is identified in the HTML document by tags.</a:t>
            </a:r>
          </a:p>
          <a:p>
            <a:pPr algn="just"/>
            <a:r>
              <a:rPr lang="en-US" sz="2400" dirty="0"/>
              <a:t>HTML documents </a:t>
            </a:r>
            <a:r>
              <a:rPr lang="en-US" sz="2400" i="1" dirty="0"/>
              <a:t>delimit</a:t>
            </a:r>
            <a:r>
              <a:rPr lang="en-US" sz="2400" dirty="0"/>
              <a:t> most elements with a start tag and end tag. </a:t>
            </a:r>
          </a:p>
          <a:p>
            <a:pPr lvl="1" algn="just"/>
            <a:r>
              <a:rPr lang="en-US" sz="2200" dirty="0"/>
              <a:t>A </a:t>
            </a:r>
            <a:r>
              <a:rPr lang="en-US" sz="2200" b="1" dirty="0">
                <a:solidFill>
                  <a:schemeClr val="accent1"/>
                </a:solidFill>
              </a:rPr>
              <a:t>start tag </a:t>
            </a:r>
            <a:r>
              <a:rPr lang="en-US" sz="2200" dirty="0"/>
              <a:t>consists of the element name in angle brackets: For example,  &lt;html&gt; </a:t>
            </a:r>
          </a:p>
          <a:p>
            <a:pPr marL="621792" lvl="1" algn="just">
              <a:spcBef>
                <a:spcPts val="324"/>
              </a:spcBef>
              <a:defRPr/>
            </a:pPr>
            <a:r>
              <a:rPr lang="en-US" sz="2200" dirty="0"/>
              <a:t>An </a:t>
            </a:r>
            <a:r>
              <a:rPr lang="en-US" sz="2200" b="1" dirty="0">
                <a:solidFill>
                  <a:schemeClr val="accent1"/>
                </a:solidFill>
              </a:rPr>
              <a:t>end</a:t>
            </a:r>
            <a:r>
              <a:rPr lang="en-US" sz="2200" b="1" dirty="0"/>
              <a:t> </a:t>
            </a:r>
            <a:r>
              <a:rPr lang="en-US" sz="2200" b="1" dirty="0">
                <a:solidFill>
                  <a:schemeClr val="accent1"/>
                </a:solidFill>
              </a:rPr>
              <a:t>tag</a:t>
            </a:r>
            <a:r>
              <a:rPr lang="en-US" sz="2200" b="1" dirty="0"/>
              <a:t> </a:t>
            </a:r>
            <a:r>
              <a:rPr lang="en-US" sz="2200" dirty="0"/>
              <a:t>consists of the element name preceded by a forward slash (/) in angle brackets: For example, &lt;/html&gt;</a:t>
            </a:r>
          </a:p>
          <a:p>
            <a:pPr marL="164592" algn="just">
              <a:spcBef>
                <a:spcPts val="324"/>
              </a:spcBef>
              <a:defRPr/>
            </a:pPr>
            <a:r>
              <a:rPr lang="en-US" sz="2400" dirty="0"/>
              <a:t>There are several so-called “void elements” that do not have end tags.</a:t>
            </a:r>
          </a:p>
          <a:p>
            <a:pPr marL="621792" lvl="1" algn="just">
              <a:spcBef>
                <a:spcPts val="324"/>
              </a:spcBef>
              <a:defRPr/>
            </a:pPr>
            <a:r>
              <a:rPr lang="en-US" sz="2000" dirty="0"/>
              <a:t>In HTML5 we do not ‘create’ end tags for elements that do not have them.</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22</a:t>
            </a:fld>
            <a:endParaRPr lang="en-US"/>
          </a:p>
        </p:txBody>
      </p:sp>
    </p:spTree>
    <p:extLst>
      <p:ext uri="{BB962C8B-B14F-4D97-AF65-F5344CB8AC3E}">
        <p14:creationId xmlns:p14="http://schemas.microsoft.com/office/powerpoint/2010/main" val="4168723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a:t>
            </a:r>
          </a:p>
        </p:txBody>
      </p:sp>
      <p:sp>
        <p:nvSpPr>
          <p:cNvPr id="3" name="Content Placeholder 2"/>
          <p:cNvSpPr>
            <a:spLocks noGrp="1"/>
          </p:cNvSpPr>
          <p:nvPr>
            <p:ph idx="1"/>
          </p:nvPr>
        </p:nvSpPr>
        <p:spPr>
          <a:xfrm>
            <a:off x="838200" y="1690688"/>
            <a:ext cx="10515600" cy="4351338"/>
          </a:xfrm>
        </p:spPr>
        <p:txBody>
          <a:bodyPr>
            <a:normAutofit/>
          </a:bodyPr>
          <a:lstStyle/>
          <a:p>
            <a:r>
              <a:rPr lang="en-US" sz="2400" dirty="0"/>
              <a:t>Many start tags have </a:t>
            </a:r>
            <a:r>
              <a:rPr lang="en-US" sz="2400" b="1" dirty="0">
                <a:solidFill>
                  <a:schemeClr val="accent1"/>
                </a:solidFill>
              </a:rPr>
              <a:t>attributes</a:t>
            </a:r>
            <a:r>
              <a:rPr lang="en-US" sz="2400" dirty="0"/>
              <a:t> that provide additional information about an element, which browsers use to determine how to process the element. </a:t>
            </a:r>
          </a:p>
          <a:p>
            <a:r>
              <a:rPr lang="en-US" sz="2400" dirty="0"/>
              <a:t>HTML elements can also contain attributes. An </a:t>
            </a:r>
            <a:r>
              <a:rPr lang="en-US" sz="2400" b="1" dirty="0">
                <a:solidFill>
                  <a:schemeClr val="accent1"/>
                </a:solidFill>
              </a:rPr>
              <a:t>HTML attribute</a:t>
            </a:r>
            <a:r>
              <a:rPr lang="en-US" sz="2400" dirty="0">
                <a:solidFill>
                  <a:schemeClr val="accent1"/>
                </a:solidFill>
              </a:rPr>
              <a:t> </a:t>
            </a:r>
            <a:r>
              <a:rPr lang="en-US" sz="2400" dirty="0"/>
              <a:t>is a </a:t>
            </a:r>
            <a:r>
              <a:rPr lang="en-US" sz="2400" i="1" dirty="0"/>
              <a:t>name=value</a:t>
            </a:r>
            <a:r>
              <a:rPr lang="en-US" sz="2400" dirty="0"/>
              <a:t> pair that provides more information about the HTML element. </a:t>
            </a:r>
          </a:p>
          <a:p>
            <a:r>
              <a:rPr lang="en-US" sz="2400" dirty="0"/>
              <a:t>Although not required in HTML, enclosing attribute values in either single or double quotes is strongly recommended.</a:t>
            </a:r>
          </a:p>
          <a:p>
            <a:pPr marL="0" indent="0">
              <a:buNone/>
            </a:pPr>
            <a:endParaRPr lang="en-US" sz="2400" dirty="0"/>
          </a:p>
          <a:p>
            <a:pPr marL="0" indent="0">
              <a:buNone/>
            </a:pPr>
            <a:r>
              <a:rPr lang="en-US" sz="2400" b="1" dirty="0"/>
              <a:t>Reminder</a:t>
            </a:r>
            <a:r>
              <a:rPr lang="en-US" sz="2400" dirty="0"/>
              <a:t>: </a:t>
            </a:r>
          </a:p>
          <a:p>
            <a:r>
              <a:rPr lang="en-US" sz="2400" dirty="0"/>
              <a:t>Although, HTML elements and attributes are </a:t>
            </a:r>
            <a:r>
              <a:rPr lang="en-US" sz="2400" b="1" dirty="0">
                <a:solidFill>
                  <a:schemeClr val="accent1"/>
                </a:solidFill>
              </a:rPr>
              <a:t>case insensitive</a:t>
            </a:r>
            <a:r>
              <a:rPr lang="en-US" sz="2400" dirty="0"/>
              <a:t>, it is a good practice to use only </a:t>
            </a:r>
            <a:r>
              <a:rPr lang="en-US" sz="2400" b="1" i="1" dirty="0"/>
              <a:t>lowercase letters</a:t>
            </a:r>
            <a:r>
              <a:rPr lang="en-US" sz="2400" dirty="0"/>
              <a:t>.</a:t>
            </a:r>
          </a:p>
          <a:p>
            <a:pPr marL="0" indent="0">
              <a:spcBef>
                <a:spcPts val="0"/>
              </a:spcBef>
              <a:buNone/>
            </a:pPr>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23</a:t>
            </a:fld>
            <a:endParaRPr lang="en-US"/>
          </a:p>
        </p:txBody>
      </p:sp>
    </p:spTree>
    <p:extLst>
      <p:ext uri="{BB962C8B-B14F-4D97-AF65-F5344CB8AC3E}">
        <p14:creationId xmlns:p14="http://schemas.microsoft.com/office/powerpoint/2010/main" val="197485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24</a:t>
            </a:fld>
            <a:endParaRPr lang="en-US"/>
          </a:p>
        </p:txBody>
      </p:sp>
      <p:graphicFrame>
        <p:nvGraphicFramePr>
          <p:cNvPr id="7" name="Object 3">
            <a:extLst>
              <a:ext uri="{FF2B5EF4-FFF2-40B4-BE49-F238E27FC236}">
                <a16:creationId xmlns:a16="http://schemas.microsoft.com/office/drawing/2014/main" id="{34533231-309F-3E4A-BE81-E20C364FE702}"/>
              </a:ext>
            </a:extLst>
          </p:cNvPr>
          <p:cNvGraphicFramePr>
            <a:graphicFrameLocks noChangeAspect="1"/>
          </p:cNvGraphicFramePr>
          <p:nvPr>
            <p:extLst>
              <p:ext uri="{D42A27DB-BD31-4B8C-83A1-F6EECF244321}">
                <p14:modId xmlns:p14="http://schemas.microsoft.com/office/powerpoint/2010/main" val="3209690544"/>
              </p:ext>
            </p:extLst>
          </p:nvPr>
        </p:nvGraphicFramePr>
        <p:xfrm>
          <a:off x="1600588" y="1981200"/>
          <a:ext cx="8587585" cy="3124200"/>
        </p:xfrm>
        <a:graphic>
          <a:graphicData uri="http://schemas.openxmlformats.org/presentationml/2006/ole">
            <mc:AlternateContent xmlns:mc="http://schemas.openxmlformats.org/markup-compatibility/2006">
              <mc:Choice xmlns:v="urn:schemas-microsoft-com:vml" Requires="v">
                <p:oleObj spid="_x0000_s3082" name="Visio" r:id="rId3" imgW="6877044" imgH="2501900" progId="Visio.Drawing.11">
                  <p:embed/>
                </p:oleObj>
              </mc:Choice>
              <mc:Fallback>
                <p:oleObj name="Visio" r:id="rId3" imgW="6877044" imgH="2501900" progId="Visio.Drawing.11">
                  <p:embed/>
                  <p:pic>
                    <p:nvPicPr>
                      <p:cNvPr id="51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588" y="1981200"/>
                        <a:ext cx="8587585"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91C3D07D-C40B-4BDA-9E87-31F7244818AB}"/>
              </a:ext>
            </a:extLst>
          </p:cNvPr>
          <p:cNvSpPr txBox="1"/>
          <p:nvPr/>
        </p:nvSpPr>
        <p:spPr>
          <a:xfrm>
            <a:off x="1630021" y="5211246"/>
            <a:ext cx="7050648" cy="369332"/>
          </a:xfrm>
          <a:prstGeom prst="rect">
            <a:avLst/>
          </a:prstGeom>
          <a:noFill/>
        </p:spPr>
        <p:txBody>
          <a:bodyPr wrap="none" rtlCol="0">
            <a:spAutoFit/>
          </a:bodyPr>
          <a:lstStyle/>
          <a:p>
            <a:r>
              <a:rPr lang="en-US" b="1" dirty="0"/>
              <a:t>Note</a:t>
            </a:r>
            <a:r>
              <a:rPr lang="en-US" dirty="0"/>
              <a:t>: Elements with no closing tags do not use a trailing slash in HTML5!</a:t>
            </a:r>
          </a:p>
        </p:txBody>
      </p:sp>
    </p:spTree>
    <p:extLst>
      <p:ext uri="{BB962C8B-B14F-4D97-AF65-F5344CB8AC3E}">
        <p14:creationId xmlns:p14="http://schemas.microsoft.com/office/powerpoint/2010/main" val="3199906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sz="2400" dirty="0"/>
              <a:t>Often an HTML element will contain other HTML elements. </a:t>
            </a:r>
          </a:p>
          <a:p>
            <a:pPr algn="just"/>
            <a:r>
              <a:rPr lang="en-US" sz="2400" dirty="0"/>
              <a:t>In such a case, the container element is said to be a parent of the contained, or child, element. </a:t>
            </a:r>
          </a:p>
          <a:p>
            <a:pPr algn="just"/>
            <a:r>
              <a:rPr lang="en-US" sz="2400" dirty="0"/>
              <a:t>Any elements contained within the child are said to be </a:t>
            </a:r>
            <a:r>
              <a:rPr lang="en-US" sz="2400" b="1" dirty="0">
                <a:solidFill>
                  <a:schemeClr val="accent1"/>
                </a:solidFill>
              </a:rPr>
              <a:t>descendants</a:t>
            </a:r>
            <a:r>
              <a:rPr lang="en-US" sz="2400" dirty="0"/>
              <a:t> of the parent element; likewise, any given child element, may have a variety of </a:t>
            </a:r>
            <a:r>
              <a:rPr lang="en-US" sz="2400" b="1" dirty="0">
                <a:solidFill>
                  <a:schemeClr val="accent1"/>
                </a:solidFill>
              </a:rPr>
              <a:t>ancestors</a:t>
            </a:r>
            <a:r>
              <a:rPr lang="en-US" sz="2400" b="1" dirty="0"/>
              <a:t>.</a:t>
            </a:r>
          </a:p>
          <a:p>
            <a:pPr algn="just"/>
            <a:r>
              <a:rPr lang="en-US" sz="2400" dirty="0"/>
              <a:t>These elements are identified by indenting the child elements.</a:t>
            </a:r>
          </a:p>
          <a:p>
            <a:pPr marL="0" indent="0">
              <a:spcBef>
                <a:spcPts val="0"/>
              </a:spcBef>
              <a:buNone/>
            </a:pPr>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25</a:t>
            </a:fld>
            <a:endParaRPr lang="en-US"/>
          </a:p>
        </p:txBody>
      </p:sp>
    </p:spTree>
    <p:extLst>
      <p:ext uri="{BB962C8B-B14F-4D97-AF65-F5344CB8AC3E}">
        <p14:creationId xmlns:p14="http://schemas.microsoft.com/office/powerpoint/2010/main" val="72360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672097367"/>
              </p:ext>
            </p:extLst>
          </p:nvPr>
        </p:nvGraphicFramePr>
        <p:xfrm>
          <a:off x="5529677" y="632419"/>
          <a:ext cx="7196744" cy="5723931"/>
        </p:xfrm>
        <a:graphic>
          <a:graphicData uri="http://schemas.openxmlformats.org/presentationml/2006/ole">
            <mc:AlternateContent xmlns:mc="http://schemas.openxmlformats.org/markup-compatibility/2006">
              <mc:Choice xmlns:v="urn:schemas-microsoft-com:vml" Requires="v">
                <p:oleObj spid="_x0000_s4106" name="Visio" r:id="rId3" imgW="5865937" imgH="5830921" progId="Visio.Drawing.11">
                  <p:embed/>
                </p:oleObj>
              </mc:Choice>
              <mc:Fallback>
                <p:oleObj name="Visio" r:id="rId3" imgW="5865937" imgH="5830921" progId="Visio.Drawing.11">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677" y="632419"/>
                        <a:ext cx="7196744" cy="5723931"/>
                      </a:xfrm>
                      <a:prstGeom prst="rect">
                        <a:avLst/>
                      </a:prstGeom>
                      <a:noFill/>
                    </p:spPr>
                  </p:pic>
                </p:oleObj>
              </mc:Fallback>
            </mc:AlternateContent>
          </a:graphicData>
        </a:graphic>
      </p:graphicFrame>
      <p:sp>
        <p:nvSpPr>
          <p:cNvPr id="2" name="Slide Number Placeholder 1">
            <a:extLst>
              <a:ext uri="{FF2B5EF4-FFF2-40B4-BE49-F238E27FC236}">
                <a16:creationId xmlns:a16="http://schemas.microsoft.com/office/drawing/2014/main" id="{1DCEF104-2EA8-4942-9C17-44AA7CB1546D}"/>
              </a:ext>
            </a:extLst>
          </p:cNvPr>
          <p:cNvSpPr>
            <a:spLocks noGrp="1"/>
          </p:cNvSpPr>
          <p:nvPr>
            <p:ph type="sldNum" sz="quarter" idx="12"/>
          </p:nvPr>
        </p:nvSpPr>
        <p:spPr/>
        <p:txBody>
          <a:bodyPr/>
          <a:lstStyle/>
          <a:p>
            <a:fld id="{8746D3AE-9A6B-4724-B938-46259D069CC8}" type="slidenum">
              <a:rPr lang="en-US" smtClean="0"/>
              <a:pPr/>
              <a:t>26</a:t>
            </a:fld>
            <a:endParaRPr lang="en-US" dirty="0"/>
          </a:p>
        </p:txBody>
      </p:sp>
      <p:sp>
        <p:nvSpPr>
          <p:cNvPr id="5" name="Title 1">
            <a:extLst>
              <a:ext uri="{FF2B5EF4-FFF2-40B4-BE49-F238E27FC236}">
                <a16:creationId xmlns:a16="http://schemas.microsoft.com/office/drawing/2014/main" id="{2A01E863-FB01-B04E-934D-F1B08A099925}"/>
              </a:ext>
            </a:extLst>
          </p:cNvPr>
          <p:cNvSpPr txBox="1">
            <a:spLocks/>
          </p:cNvSpPr>
          <p:nvPr/>
        </p:nvSpPr>
        <p:spPr>
          <a:xfrm>
            <a:off x="481012" y="6324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Hierarchy of Elements</a:t>
            </a:r>
          </a:p>
        </p:txBody>
      </p:sp>
    </p:spTree>
    <p:extLst>
      <p:ext uri="{BB962C8B-B14F-4D97-AF65-F5344CB8AC3E}">
        <p14:creationId xmlns:p14="http://schemas.microsoft.com/office/powerpoint/2010/main" val="3546158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27</a:t>
            </a:fld>
            <a:endParaRPr lang="en-US"/>
          </a:p>
        </p:txBody>
      </p:sp>
      <p:graphicFrame>
        <p:nvGraphicFramePr>
          <p:cNvPr id="7" name="Object 2">
            <a:extLst>
              <a:ext uri="{FF2B5EF4-FFF2-40B4-BE49-F238E27FC236}">
                <a16:creationId xmlns:a16="http://schemas.microsoft.com/office/drawing/2014/main" id="{854459A0-0464-CD43-A82E-AF8676470262}"/>
              </a:ext>
            </a:extLst>
          </p:cNvPr>
          <p:cNvGraphicFramePr>
            <a:graphicFrameLocks noChangeAspect="1"/>
          </p:cNvGraphicFramePr>
          <p:nvPr>
            <p:extLst>
              <p:ext uri="{D42A27DB-BD31-4B8C-83A1-F6EECF244321}">
                <p14:modId xmlns:p14="http://schemas.microsoft.com/office/powerpoint/2010/main" val="1583997926"/>
              </p:ext>
            </p:extLst>
          </p:nvPr>
        </p:nvGraphicFramePr>
        <p:xfrm>
          <a:off x="1999363" y="1507441"/>
          <a:ext cx="7449437" cy="4114800"/>
        </p:xfrm>
        <a:graphic>
          <a:graphicData uri="http://schemas.openxmlformats.org/presentationml/2006/ole">
            <mc:AlternateContent xmlns:mc="http://schemas.openxmlformats.org/markup-compatibility/2006">
              <mc:Choice xmlns:v="urn:schemas-microsoft-com:vml" Requires="v">
                <p:oleObj spid="_x0000_s5130" name="Visio" r:id="rId3" imgW="5305411" imgH="2930457" progId="Visio.Drawing.11">
                  <p:embed/>
                </p:oleObj>
              </mc:Choice>
              <mc:Fallback>
                <p:oleObj name="Visio" r:id="rId3" imgW="5305411" imgH="2930457" progId="Visio.Drawing.11">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363" y="1507441"/>
                        <a:ext cx="7449437" cy="4114800"/>
                      </a:xfrm>
                      <a:prstGeom prst="rect">
                        <a:avLst/>
                      </a:prstGeom>
                      <a:noFill/>
                      <a:ln>
                        <a:noFill/>
                      </a:ln>
                      <a:effectLst/>
                    </p:spPr>
                  </p:pic>
                </p:oleObj>
              </mc:Fallback>
            </mc:AlternateContent>
          </a:graphicData>
        </a:graphic>
      </p:graphicFrame>
      <p:sp>
        <p:nvSpPr>
          <p:cNvPr id="3" name="TextBox 2">
            <a:extLst>
              <a:ext uri="{FF2B5EF4-FFF2-40B4-BE49-F238E27FC236}">
                <a16:creationId xmlns:a16="http://schemas.microsoft.com/office/drawing/2014/main" id="{91307193-C15B-30BC-5013-C7D7A78F1320}"/>
              </a:ext>
            </a:extLst>
          </p:cNvPr>
          <p:cNvSpPr txBox="1"/>
          <p:nvPr/>
        </p:nvSpPr>
        <p:spPr>
          <a:xfrm>
            <a:off x="1999363" y="5695121"/>
            <a:ext cx="3971665" cy="369332"/>
          </a:xfrm>
          <a:prstGeom prst="rect">
            <a:avLst/>
          </a:prstGeom>
          <a:noFill/>
        </p:spPr>
        <p:txBody>
          <a:bodyPr wrap="none" rtlCol="0">
            <a:spAutoFit/>
          </a:bodyPr>
          <a:lstStyle/>
          <a:p>
            <a:r>
              <a:rPr lang="en-US" b="1" dirty="0"/>
              <a:t>Close tags in reverse order of their use!</a:t>
            </a:r>
          </a:p>
        </p:txBody>
      </p:sp>
    </p:spTree>
    <p:extLst>
      <p:ext uri="{BB962C8B-B14F-4D97-AF65-F5344CB8AC3E}">
        <p14:creationId xmlns:p14="http://schemas.microsoft.com/office/powerpoint/2010/main" val="148026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28</a:t>
            </a:fld>
            <a:endParaRPr lang="en-US"/>
          </a:p>
        </p:txBody>
      </p:sp>
      <p:graphicFrame>
        <p:nvGraphicFramePr>
          <p:cNvPr id="7" name="Object 2">
            <a:extLst>
              <a:ext uri="{FF2B5EF4-FFF2-40B4-BE49-F238E27FC236}">
                <a16:creationId xmlns:a16="http://schemas.microsoft.com/office/drawing/2014/main" id="{854459A0-0464-CD43-A82E-AF8676470262}"/>
              </a:ext>
            </a:extLst>
          </p:cNvPr>
          <p:cNvGraphicFramePr>
            <a:graphicFrameLocks noChangeAspect="1"/>
          </p:cNvGraphicFramePr>
          <p:nvPr>
            <p:extLst>
              <p:ext uri="{D42A27DB-BD31-4B8C-83A1-F6EECF244321}">
                <p14:modId xmlns:p14="http://schemas.microsoft.com/office/powerpoint/2010/main" val="791209961"/>
              </p:ext>
            </p:extLst>
          </p:nvPr>
        </p:nvGraphicFramePr>
        <p:xfrm>
          <a:off x="6801573" y="3566897"/>
          <a:ext cx="4695012" cy="2593355"/>
        </p:xfrm>
        <a:graphic>
          <a:graphicData uri="http://schemas.openxmlformats.org/presentationml/2006/ole">
            <mc:AlternateContent xmlns:mc="http://schemas.openxmlformats.org/markup-compatibility/2006">
              <mc:Choice xmlns:v="urn:schemas-microsoft-com:vml" Requires="v">
                <p:oleObj spid="_x0000_s6154" name="Visio" r:id="rId3" imgW="5305411" imgH="2930457" progId="Visio.Drawing.11">
                  <p:embed/>
                </p:oleObj>
              </mc:Choice>
              <mc:Fallback>
                <p:oleObj name="Visio" r:id="rId3" imgW="5305411" imgH="2930457" progId="Visio.Drawing.11">
                  <p:embed/>
                  <p:pic>
                    <p:nvPicPr>
                      <p:cNvPr id="7" name="Object 2">
                        <a:extLst>
                          <a:ext uri="{FF2B5EF4-FFF2-40B4-BE49-F238E27FC236}">
                            <a16:creationId xmlns:a16="http://schemas.microsoft.com/office/drawing/2014/main" id="{854459A0-0464-CD43-A82E-AF8676470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573" y="3566897"/>
                        <a:ext cx="4695012" cy="2593355"/>
                      </a:xfrm>
                      <a:prstGeom prst="rect">
                        <a:avLst/>
                      </a:prstGeom>
                      <a:noFill/>
                      <a:ln>
                        <a:noFill/>
                      </a:ln>
                      <a:effectLst/>
                    </p:spPr>
                  </p:pic>
                </p:oleObj>
              </mc:Fallback>
            </mc:AlternateContent>
          </a:graphicData>
        </a:graphic>
      </p:graphicFrame>
      <p:sp>
        <p:nvSpPr>
          <p:cNvPr id="6" name="Content Placeholder 2">
            <a:extLst>
              <a:ext uri="{FF2B5EF4-FFF2-40B4-BE49-F238E27FC236}">
                <a16:creationId xmlns:a16="http://schemas.microsoft.com/office/drawing/2014/main" id="{D92B81D7-F997-3341-9056-E0E94EBE6A29}"/>
              </a:ext>
            </a:extLst>
          </p:cNvPr>
          <p:cNvSpPr>
            <a:spLocks noGrp="1"/>
          </p:cNvSpPr>
          <p:nvPr>
            <p:ph idx="1"/>
          </p:nvPr>
        </p:nvSpPr>
        <p:spPr>
          <a:xfrm>
            <a:off x="838200" y="1690688"/>
            <a:ext cx="11014573" cy="2141083"/>
          </a:xfrm>
        </p:spPr>
        <p:txBody>
          <a:bodyPr>
            <a:normAutofit/>
          </a:bodyPr>
          <a:lstStyle/>
          <a:p>
            <a:pPr algn="just"/>
            <a:r>
              <a:rPr lang="en-US" sz="2400" dirty="0"/>
              <a:t>In order to properly construct a hierarchy of elements, your browser expects each HTML nested element to be properly nested. </a:t>
            </a:r>
          </a:p>
          <a:p>
            <a:pPr algn="just"/>
            <a:r>
              <a:rPr lang="en-US" sz="2400" dirty="0"/>
              <a:t>That is, a child’s ending tag must be listed before its parent’s ending tag.</a:t>
            </a:r>
          </a:p>
          <a:p>
            <a:pPr algn="just"/>
            <a:endParaRPr lang="en-US" sz="2400" dirty="0"/>
          </a:p>
          <a:p>
            <a:pPr algn="just"/>
            <a:endParaRPr lang="en-US" sz="2400" dirty="0"/>
          </a:p>
        </p:txBody>
      </p:sp>
    </p:spTree>
    <p:extLst>
      <p:ext uri="{BB962C8B-B14F-4D97-AF65-F5344CB8AC3E}">
        <p14:creationId xmlns:p14="http://schemas.microsoft.com/office/powerpoint/2010/main" val="360613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t>
            </a:r>
            <a:r>
              <a:rPr lang="en-US" b="1" dirty="0">
                <a:solidFill>
                  <a:schemeClr val="accent5">
                    <a:lumMod val="50000"/>
                  </a:schemeClr>
                </a:solidFill>
              </a:rPr>
              <a:t>History</a:t>
            </a:r>
            <a:r>
              <a:rPr lang="en-US" dirty="0"/>
              <a:t> of HTML</a:t>
            </a:r>
          </a:p>
        </p:txBody>
      </p:sp>
      <p:sp>
        <p:nvSpPr>
          <p:cNvPr id="3" name="Content Placeholder 2"/>
          <p:cNvSpPr>
            <a:spLocks noGrp="1"/>
          </p:cNvSpPr>
          <p:nvPr>
            <p:ph idx="1"/>
          </p:nvPr>
        </p:nvSpPr>
        <p:spPr/>
        <p:txBody>
          <a:bodyPr>
            <a:normAutofit/>
          </a:bodyPr>
          <a:lstStyle/>
          <a:p>
            <a:pPr algn="just"/>
            <a:r>
              <a:rPr lang="en-CA" dirty="0"/>
              <a:t>The word internet means a </a:t>
            </a:r>
            <a:r>
              <a:rPr lang="en-CA" b="1" dirty="0"/>
              <a:t>collection of networks that are joined together</a:t>
            </a:r>
            <a:r>
              <a:rPr lang="en-CA" dirty="0"/>
              <a:t>. Thus, the word Internet, with a capital 'I', means 'The planet-wide collection of networks that are linked together.’ </a:t>
            </a:r>
          </a:p>
          <a:p>
            <a:pPr algn="just"/>
            <a:r>
              <a:rPr lang="en-CA" dirty="0"/>
              <a:t>Pentagon's Advanced Research Projects Agency (ARPA) wanted to install a network in the USA. The network consisted of four high speed computers, and was known as ARPANET.</a:t>
            </a:r>
            <a:endParaRPr lang="en-US" sz="32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5D42E7B2-188C-D34A-813F-F708A4B461F4}"/>
              </a:ext>
            </a:extLst>
          </p:cNvPr>
          <p:cNvSpPr>
            <a:spLocks noGrp="1"/>
          </p:cNvSpPr>
          <p:nvPr>
            <p:ph type="sldNum" sz="quarter" idx="12"/>
          </p:nvPr>
        </p:nvSpPr>
        <p:spPr/>
        <p:txBody>
          <a:bodyPr/>
          <a:lstStyle/>
          <a:p>
            <a:fld id="{8746D3AE-9A6B-4724-B938-46259D069CC8}" type="slidenum">
              <a:rPr lang="en-US" smtClean="0"/>
              <a:pPr/>
              <a:t>2</a:t>
            </a:fld>
            <a:endParaRPr lang="en-US"/>
          </a:p>
        </p:txBody>
      </p:sp>
    </p:spTree>
    <p:extLst>
      <p:ext uri="{BB962C8B-B14F-4D97-AF65-F5344CB8AC3E}">
        <p14:creationId xmlns:p14="http://schemas.microsoft.com/office/powerpoint/2010/main" val="735111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77CFC-98AC-2548-965E-36CA97B9F1D4}"/>
              </a:ext>
            </a:extLst>
          </p:cNvPr>
          <p:cNvSpPr>
            <a:spLocks noGrp="1"/>
          </p:cNvSpPr>
          <p:nvPr>
            <p:ph type="title"/>
          </p:nvPr>
        </p:nvSpPr>
        <p:spPr/>
        <p:txBody>
          <a:bodyPr/>
          <a:lstStyle/>
          <a:p>
            <a:r>
              <a:rPr lang="en-US" dirty="0"/>
              <a:t>Indentation for Nesting Elements</a:t>
            </a:r>
          </a:p>
        </p:txBody>
      </p:sp>
      <p:sp>
        <p:nvSpPr>
          <p:cNvPr id="4" name="Slide Number Placeholder 3">
            <a:extLst>
              <a:ext uri="{FF2B5EF4-FFF2-40B4-BE49-F238E27FC236}">
                <a16:creationId xmlns:a16="http://schemas.microsoft.com/office/drawing/2014/main" id="{4023A772-1C6E-1E46-8A3A-1F441E0724FA}"/>
              </a:ext>
            </a:extLst>
          </p:cNvPr>
          <p:cNvSpPr>
            <a:spLocks noGrp="1"/>
          </p:cNvSpPr>
          <p:nvPr>
            <p:ph type="sldNum" sz="quarter" idx="12"/>
          </p:nvPr>
        </p:nvSpPr>
        <p:spPr/>
        <p:txBody>
          <a:bodyPr/>
          <a:lstStyle/>
          <a:p>
            <a:fld id="{4EF9C409-AEBC-AC4B-B24C-458B6F1C7CF1}" type="slidenum">
              <a:rPr lang="en-US" smtClean="0"/>
              <a:pPr/>
              <a:t>29</a:t>
            </a:fld>
            <a:endParaRPr lang="en-US"/>
          </a:p>
        </p:txBody>
      </p:sp>
      <p:sp>
        <p:nvSpPr>
          <p:cNvPr id="5" name="Content Placeholder 4">
            <a:extLst>
              <a:ext uri="{FF2B5EF4-FFF2-40B4-BE49-F238E27FC236}">
                <a16:creationId xmlns:a16="http://schemas.microsoft.com/office/drawing/2014/main" id="{D6E77899-137A-9D4F-9948-D7BF8CF74BC4}"/>
              </a:ext>
            </a:extLst>
          </p:cNvPr>
          <p:cNvSpPr>
            <a:spLocks noGrp="1"/>
          </p:cNvSpPr>
          <p:nvPr>
            <p:ph idx="1"/>
          </p:nvPr>
        </p:nvSpPr>
        <p:spPr>
          <a:xfrm>
            <a:off x="838200" y="1825625"/>
            <a:ext cx="10515600" cy="1089529"/>
          </a:xfrm>
          <a:prstGeom prst="rect">
            <a:avLst/>
          </a:prstGeom>
        </p:spPr>
        <p:txBody>
          <a:bodyPr wrap="square">
            <a:spAutoFit/>
          </a:bodyPr>
          <a:lstStyle/>
          <a:p>
            <a:pPr marL="285750" indent="-285750" algn="just">
              <a:buFont typeface="Arial" panose="020B0604020202020204" pitchFamily="34" charset="0"/>
              <a:buChar char="•"/>
            </a:pPr>
            <a:r>
              <a:rPr lang="en-US" sz="2400" dirty="0"/>
              <a:t>Indenting nesting elements emphasizes document’s structure and promotes readability. It is recommended to use three spaces for each level of indentation. (Whether you use 2, 3, 4, spaces or a tab for nesting, be consistent!)</a:t>
            </a:r>
          </a:p>
        </p:txBody>
      </p:sp>
      <p:sp>
        <p:nvSpPr>
          <p:cNvPr id="12" name="TextBox 11">
            <a:extLst>
              <a:ext uri="{FF2B5EF4-FFF2-40B4-BE49-F238E27FC236}">
                <a16:creationId xmlns:a16="http://schemas.microsoft.com/office/drawing/2014/main" id="{07EEF66C-3D19-224E-AB5F-F670BA45A2D0}"/>
              </a:ext>
            </a:extLst>
          </p:cNvPr>
          <p:cNvSpPr txBox="1"/>
          <p:nvPr/>
        </p:nvSpPr>
        <p:spPr>
          <a:xfrm>
            <a:off x="7234421" y="2852976"/>
            <a:ext cx="2684517" cy="3108543"/>
          </a:xfrm>
          <a:prstGeom prst="rect">
            <a:avLst/>
          </a:prstGeom>
          <a:noFill/>
        </p:spPr>
        <p:txBody>
          <a:bodyPr wrap="none" rtlCol="0">
            <a:spAutoFit/>
          </a:bodyPr>
          <a:lstStyle/>
          <a:p>
            <a:endParaRPr lang="en-US" sz="1400" dirty="0"/>
          </a:p>
          <a:p>
            <a:r>
              <a:rPr lang="en-US" sz="1400" dirty="0"/>
              <a:t>&lt;!DOCTYPE html&gt;</a:t>
            </a:r>
          </a:p>
          <a:p>
            <a:r>
              <a:rPr lang="en-US" sz="1400" dirty="0"/>
              <a:t>&lt;html&gt;</a:t>
            </a:r>
          </a:p>
          <a:p>
            <a:r>
              <a:rPr lang="en-US" sz="1400" dirty="0"/>
              <a:t>         &lt;head&gt;</a:t>
            </a:r>
          </a:p>
          <a:p>
            <a:r>
              <a:rPr lang="en-US" sz="1400" dirty="0"/>
              <a:t>                 &lt;title&gt;  Test Page &lt;/title&gt;</a:t>
            </a:r>
          </a:p>
          <a:p>
            <a:r>
              <a:rPr lang="en-US" sz="1400" dirty="0"/>
              <a:t>          &lt;/head&gt;</a:t>
            </a:r>
          </a:p>
          <a:p>
            <a:endParaRPr lang="en-US" sz="1400" dirty="0"/>
          </a:p>
          <a:p>
            <a:r>
              <a:rPr lang="en-US" sz="1400" dirty="0"/>
              <a:t>         &lt;body&gt;</a:t>
            </a:r>
          </a:p>
          <a:p>
            <a:r>
              <a:rPr lang="en-US" sz="1400" dirty="0"/>
              <a:t>                &lt;div&gt;</a:t>
            </a:r>
          </a:p>
          <a:p>
            <a:r>
              <a:rPr lang="en-US" sz="1400" dirty="0"/>
              <a:t>                        &lt;p&gt;  Some Text &lt;/p&gt;</a:t>
            </a:r>
          </a:p>
          <a:p>
            <a:r>
              <a:rPr lang="en-US" sz="1400" dirty="0"/>
              <a:t>                        &lt;p&gt;  Some Text &lt;/p&gt;</a:t>
            </a:r>
          </a:p>
          <a:p>
            <a:r>
              <a:rPr lang="en-US" sz="1400" dirty="0"/>
              <a:t>                 &lt;/div&gt;</a:t>
            </a:r>
          </a:p>
          <a:p>
            <a:r>
              <a:rPr lang="en-US" sz="1400" dirty="0"/>
              <a:t>          &lt;/body&gt;</a:t>
            </a:r>
          </a:p>
          <a:p>
            <a:r>
              <a:rPr lang="en-US" sz="1400" dirty="0"/>
              <a:t>&lt;html&gt;</a:t>
            </a:r>
          </a:p>
        </p:txBody>
      </p:sp>
      <p:cxnSp>
        <p:nvCxnSpPr>
          <p:cNvPr id="14" name="Straight Connector 13">
            <a:extLst>
              <a:ext uri="{FF2B5EF4-FFF2-40B4-BE49-F238E27FC236}">
                <a16:creationId xmlns:a16="http://schemas.microsoft.com/office/drawing/2014/main" id="{AE17A3E9-F29C-C241-B965-ECC9ABA307BF}"/>
              </a:ext>
            </a:extLst>
          </p:cNvPr>
          <p:cNvCxnSpPr>
            <a:cxnSpLocks/>
          </p:cNvCxnSpPr>
          <p:nvPr/>
        </p:nvCxnSpPr>
        <p:spPr>
          <a:xfrm>
            <a:off x="7375938" y="364206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D0B0-E8D7-D04D-9291-14D299FE4A98}"/>
              </a:ext>
            </a:extLst>
          </p:cNvPr>
          <p:cNvCxnSpPr>
            <a:cxnSpLocks/>
          </p:cNvCxnSpPr>
          <p:nvPr/>
        </p:nvCxnSpPr>
        <p:spPr>
          <a:xfrm>
            <a:off x="7680738" y="384889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052A73-14D8-F449-90DC-5FE47FAD8A9E}"/>
              </a:ext>
            </a:extLst>
          </p:cNvPr>
          <p:cNvCxnSpPr>
            <a:cxnSpLocks/>
          </p:cNvCxnSpPr>
          <p:nvPr/>
        </p:nvCxnSpPr>
        <p:spPr>
          <a:xfrm>
            <a:off x="7386825" y="3848892"/>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1D13AF-53E4-4C4B-A7D9-3451F35605C0}"/>
              </a:ext>
            </a:extLst>
          </p:cNvPr>
          <p:cNvCxnSpPr>
            <a:cxnSpLocks/>
          </p:cNvCxnSpPr>
          <p:nvPr/>
        </p:nvCxnSpPr>
        <p:spPr>
          <a:xfrm>
            <a:off x="7375938" y="449115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3335AE-815A-0340-B057-B50F9D69D9AA}"/>
              </a:ext>
            </a:extLst>
          </p:cNvPr>
          <p:cNvCxnSpPr>
            <a:cxnSpLocks/>
          </p:cNvCxnSpPr>
          <p:nvPr/>
        </p:nvCxnSpPr>
        <p:spPr>
          <a:xfrm>
            <a:off x="7680738" y="469798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95C9DC-ACFD-6541-AFF7-666EBC613A97}"/>
              </a:ext>
            </a:extLst>
          </p:cNvPr>
          <p:cNvCxnSpPr>
            <a:cxnSpLocks/>
          </p:cNvCxnSpPr>
          <p:nvPr/>
        </p:nvCxnSpPr>
        <p:spPr>
          <a:xfrm>
            <a:off x="7386825" y="4697978"/>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7A8DB2-892F-4A41-B64D-A5A7F8889C4E}"/>
              </a:ext>
            </a:extLst>
          </p:cNvPr>
          <p:cNvCxnSpPr>
            <a:cxnSpLocks/>
          </p:cNvCxnSpPr>
          <p:nvPr/>
        </p:nvCxnSpPr>
        <p:spPr>
          <a:xfrm>
            <a:off x="7680738" y="492658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100CF4-2A24-584D-AA57-6D3B464E9AFB}"/>
              </a:ext>
            </a:extLst>
          </p:cNvPr>
          <p:cNvCxnSpPr>
            <a:cxnSpLocks/>
          </p:cNvCxnSpPr>
          <p:nvPr/>
        </p:nvCxnSpPr>
        <p:spPr>
          <a:xfrm>
            <a:off x="7386825" y="4926578"/>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6749A0-46B7-F14E-88A8-EB6F1DBD9921}"/>
              </a:ext>
            </a:extLst>
          </p:cNvPr>
          <p:cNvCxnSpPr>
            <a:cxnSpLocks/>
          </p:cNvCxnSpPr>
          <p:nvPr/>
        </p:nvCxnSpPr>
        <p:spPr>
          <a:xfrm>
            <a:off x="7985542" y="4926577"/>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D246C3-D91F-DC42-A43D-8182A740B5DA}"/>
              </a:ext>
            </a:extLst>
          </p:cNvPr>
          <p:cNvCxnSpPr>
            <a:cxnSpLocks/>
          </p:cNvCxnSpPr>
          <p:nvPr/>
        </p:nvCxnSpPr>
        <p:spPr>
          <a:xfrm>
            <a:off x="7702509" y="5133409"/>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18A7E1-BA0B-2946-AC6A-6D3A6B97C7F4}"/>
              </a:ext>
            </a:extLst>
          </p:cNvPr>
          <p:cNvCxnSpPr>
            <a:cxnSpLocks/>
          </p:cNvCxnSpPr>
          <p:nvPr/>
        </p:nvCxnSpPr>
        <p:spPr>
          <a:xfrm>
            <a:off x="7408596" y="5133406"/>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3F444E-4713-D945-9C1C-062ED7DDE4B6}"/>
              </a:ext>
            </a:extLst>
          </p:cNvPr>
          <p:cNvCxnSpPr>
            <a:cxnSpLocks/>
          </p:cNvCxnSpPr>
          <p:nvPr/>
        </p:nvCxnSpPr>
        <p:spPr>
          <a:xfrm>
            <a:off x="8007313" y="513340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FABBAB-DCD1-7A42-B355-24BA98A61DED}"/>
              </a:ext>
            </a:extLst>
          </p:cNvPr>
          <p:cNvCxnSpPr>
            <a:cxnSpLocks/>
          </p:cNvCxnSpPr>
          <p:nvPr/>
        </p:nvCxnSpPr>
        <p:spPr>
          <a:xfrm>
            <a:off x="7719701" y="5340238"/>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EB6BA3-4C81-4D4A-85B0-0B675D959E96}"/>
              </a:ext>
            </a:extLst>
          </p:cNvPr>
          <p:cNvCxnSpPr>
            <a:cxnSpLocks/>
          </p:cNvCxnSpPr>
          <p:nvPr/>
        </p:nvCxnSpPr>
        <p:spPr>
          <a:xfrm>
            <a:off x="7425788" y="534023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A4B2B02-8547-DF4C-9131-050D39450604}"/>
              </a:ext>
            </a:extLst>
          </p:cNvPr>
          <p:cNvCxnSpPr>
            <a:cxnSpLocks/>
          </p:cNvCxnSpPr>
          <p:nvPr/>
        </p:nvCxnSpPr>
        <p:spPr>
          <a:xfrm>
            <a:off x="7397706" y="4055723"/>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8428FB-FAF9-C14D-B4D6-28314E6CA68F}"/>
              </a:ext>
            </a:extLst>
          </p:cNvPr>
          <p:cNvCxnSpPr>
            <a:cxnSpLocks/>
          </p:cNvCxnSpPr>
          <p:nvPr/>
        </p:nvCxnSpPr>
        <p:spPr>
          <a:xfrm>
            <a:off x="7419475" y="555795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D0E02E-4608-2749-8749-8DE74551E2E7}"/>
              </a:ext>
            </a:extLst>
          </p:cNvPr>
          <p:cNvSpPr txBox="1"/>
          <p:nvPr/>
        </p:nvSpPr>
        <p:spPr>
          <a:xfrm>
            <a:off x="5262823" y="3861704"/>
            <a:ext cx="1277273" cy="369332"/>
          </a:xfrm>
          <a:prstGeom prst="rect">
            <a:avLst/>
          </a:prstGeom>
          <a:noFill/>
        </p:spPr>
        <p:txBody>
          <a:bodyPr wrap="none" rtlCol="0">
            <a:spAutoFit/>
          </a:bodyPr>
          <a:lstStyle/>
          <a:p>
            <a:r>
              <a:rPr lang="en-US" dirty="0"/>
              <a:t>Indentation</a:t>
            </a:r>
          </a:p>
        </p:txBody>
      </p:sp>
      <p:cxnSp>
        <p:nvCxnSpPr>
          <p:cNvPr id="36" name="Curved Connector 35">
            <a:extLst>
              <a:ext uri="{FF2B5EF4-FFF2-40B4-BE49-F238E27FC236}">
                <a16:creationId xmlns:a16="http://schemas.microsoft.com/office/drawing/2014/main" id="{05AA4532-180E-AF4D-BEF2-96C9EAC795FC}"/>
              </a:ext>
            </a:extLst>
          </p:cNvPr>
          <p:cNvCxnSpPr/>
          <p:nvPr/>
        </p:nvCxnSpPr>
        <p:spPr>
          <a:xfrm flipV="1">
            <a:off x="6245876" y="3848892"/>
            <a:ext cx="1040452" cy="3094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020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25D3B33E-A94E-0E4A-BA99-7BE721D634B8}"/>
              </a:ext>
            </a:extLst>
          </p:cNvPr>
          <p:cNvSpPr>
            <a:spLocks noGrp="1" noChangeArrowheads="1"/>
          </p:cNvSpPr>
          <p:nvPr>
            <p:ph type="title"/>
          </p:nvPr>
        </p:nvSpPr>
        <p:spPr>
          <a:xfrm>
            <a:off x="838200" y="365125"/>
            <a:ext cx="10515600" cy="1325563"/>
          </a:xfrm>
        </p:spPr>
        <p:txBody>
          <a:bodyPr>
            <a:normAutofit/>
          </a:bodyPr>
          <a:lstStyle/>
          <a:p>
            <a:pPr>
              <a:defRPr/>
            </a:pPr>
            <a:r>
              <a:rPr lang="en-US" dirty="0"/>
              <a:t>W3C HTML5 Validation Service</a:t>
            </a:r>
          </a:p>
        </p:txBody>
      </p:sp>
      <p:sp>
        <p:nvSpPr>
          <p:cNvPr id="36866" name="Rectangle 3">
            <a:extLst>
              <a:ext uri="{FF2B5EF4-FFF2-40B4-BE49-F238E27FC236}">
                <a16:creationId xmlns:a16="http://schemas.microsoft.com/office/drawing/2014/main" id="{787D30EF-D40C-4441-9889-8CD0A1B5E27A}"/>
              </a:ext>
            </a:extLst>
          </p:cNvPr>
          <p:cNvSpPr>
            <a:spLocks noGrp="1" noChangeArrowheads="1"/>
          </p:cNvSpPr>
          <p:nvPr>
            <p:ph idx="1"/>
          </p:nvPr>
        </p:nvSpPr>
        <p:spPr>
          <a:xfrm>
            <a:off x="838200" y="1825625"/>
            <a:ext cx="6991350" cy="4351338"/>
          </a:xfrm>
        </p:spPr>
        <p:txBody>
          <a:bodyPr>
            <a:normAutofit/>
          </a:bodyPr>
          <a:lstStyle/>
          <a:p>
            <a:pPr algn="just" eaLnBrk="1" hangingPunct="1"/>
            <a:r>
              <a:rPr lang="en-US" altLang="en-US" sz="2000" dirty="0"/>
              <a:t>HTML5 documents that are syntactically correct are guaranteed to render properly</a:t>
            </a:r>
          </a:p>
          <a:p>
            <a:pPr algn="just" eaLnBrk="1" hangingPunct="1"/>
            <a:r>
              <a:rPr lang="en-US" altLang="en-US" sz="2000" dirty="0"/>
              <a:t>HTML5 documents that contain syntax errors may not display properly</a:t>
            </a:r>
          </a:p>
          <a:p>
            <a:pPr algn="just" eaLnBrk="1" hangingPunct="1"/>
            <a:r>
              <a:rPr lang="en-US" altLang="en-US" sz="2000" dirty="0"/>
              <a:t>Validation services (e.g., validator.w3.org/#validate-by-upload) ensure that an HTML5 document is syntactically correct</a:t>
            </a:r>
            <a:br>
              <a:rPr lang="en-US" altLang="en-US" sz="2000" dirty="0"/>
            </a:br>
            <a:r>
              <a:rPr lang="en-US" altLang="en-US" sz="2000" dirty="0"/>
              <a:t>(Create a bookmark for this service in your browser.)</a:t>
            </a:r>
          </a:p>
          <a:p>
            <a:pPr algn="just" eaLnBrk="1" hangingPunct="1"/>
            <a:endParaRPr lang="en-US" altLang="en-US" sz="2000" dirty="0"/>
          </a:p>
          <a:p>
            <a:pPr algn="just" eaLnBrk="1" hangingPunct="1"/>
            <a:r>
              <a:rPr lang="en-US" altLang="en-US" sz="2000" dirty="0"/>
              <a:t>Most browsers attempt to render HTML documents event if they are invalid. This can lead to unexpected and undesirable results.</a:t>
            </a:r>
          </a:p>
          <a:p>
            <a:pPr algn="just" eaLnBrk="1" hangingPunct="1"/>
            <a:r>
              <a:rPr lang="en-US" altLang="en-US" sz="2000" b="1" dirty="0">
                <a:solidFill>
                  <a:srgbClr val="C00000"/>
                </a:solidFill>
              </a:rPr>
              <a:t>It is a good practice to always use the validation service!</a:t>
            </a:r>
          </a:p>
          <a:p>
            <a:pPr algn="just" eaLnBrk="1" hangingPunct="1"/>
            <a:endParaRPr lang="en-US" altLang="en-US" sz="2000" dirty="0"/>
          </a:p>
          <a:p>
            <a:pPr algn="just" eaLnBrk="1" hangingPunct="1"/>
            <a:endParaRPr lang="en-US" altLang="en-US" sz="2000" dirty="0"/>
          </a:p>
          <a:p>
            <a:pPr lvl="1" algn="just" eaLnBrk="1" hangingPunct="1"/>
            <a:endParaRPr lang="en-US" altLang="en-US" sz="2000" dirty="0"/>
          </a:p>
          <a:p>
            <a:pPr lvl="1" algn="just" eaLnBrk="1" hangingPunct="1"/>
            <a:endParaRPr lang="en-US" altLang="en-US" sz="2000" dirty="0"/>
          </a:p>
        </p:txBody>
      </p:sp>
      <p:pic>
        <p:nvPicPr>
          <p:cNvPr id="6" name="Picture 2" descr="T:\CompSci\Research\web development textbook\manuscript\chapter02\images\figure02-02.tif">
            <a:extLst>
              <a:ext uri="{FF2B5EF4-FFF2-40B4-BE49-F238E27FC236}">
                <a16:creationId xmlns:a16="http://schemas.microsoft.com/office/drawing/2014/main" id="{AB718BF4-071F-DA49-A3EC-AAAD8BE0D62C}"/>
              </a:ext>
            </a:extLst>
          </p:cNvPr>
          <p:cNvPicPr>
            <a:picLocks noChangeAspect="1" noChangeArrowheads="1"/>
          </p:cNvPicPr>
          <p:nvPr/>
        </p:nvPicPr>
        <p:blipFill rotWithShape="1">
          <a:blip r:embed="rId3" cstate="print"/>
          <a:srcRect r="6" b="20222"/>
          <a:stretch/>
        </p:blipFill>
        <p:spPr bwMode="auto">
          <a:xfrm>
            <a:off x="7942292" y="1933579"/>
            <a:ext cx="3911570" cy="2681287"/>
          </a:xfrm>
          <a:prstGeom prst="rect">
            <a:avLst/>
          </a:prstGeom>
          <a:noFill/>
        </p:spPr>
      </p:pic>
      <p:sp>
        <p:nvSpPr>
          <p:cNvPr id="36867" name="Slide Number Placeholder 3">
            <a:extLst>
              <a:ext uri="{FF2B5EF4-FFF2-40B4-BE49-F238E27FC236}">
                <a16:creationId xmlns:a16="http://schemas.microsoft.com/office/drawing/2014/main" id="{633B4B0C-2457-3F4E-BD4C-A6344CA32173}"/>
              </a:ext>
            </a:extLst>
          </p:cNvPr>
          <p:cNvSpPr>
            <a:spLocks noGrp="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DC556F58-A5C4-3844-B321-DD2CAAC01D01}" type="slidenum">
              <a:rPr lang="en-US" altLang="en-US"/>
              <a:pPr eaLnBrk="1" hangingPunct="1">
                <a:spcAft>
                  <a:spcPts val="600"/>
                </a:spcAft>
              </a:pPr>
              <a:t>30</a:t>
            </a:fld>
            <a:endParaRPr lang="en-US" altLang="en-US"/>
          </a:p>
        </p:txBody>
      </p:sp>
    </p:spTree>
    <p:extLst>
      <p:ext uri="{BB962C8B-B14F-4D97-AF65-F5344CB8AC3E}">
        <p14:creationId xmlns:p14="http://schemas.microsoft.com/office/powerpoint/2010/main" val="79814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solidFill>
                  <a:schemeClr val="accent5">
                    <a:lumMod val="50000"/>
                  </a:schemeClr>
                </a:solidFill>
              </a:rPr>
              <a:t>Quick Tour </a:t>
            </a:r>
            <a:r>
              <a:rPr lang="en-US" b="1" dirty="0"/>
              <a:t>of HTML</a:t>
            </a:r>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31</a:t>
            </a:fld>
            <a:endParaRPr lang="en-US"/>
          </a:p>
        </p:txBody>
      </p:sp>
    </p:spTree>
    <p:extLst>
      <p:ext uri="{BB962C8B-B14F-4D97-AF65-F5344CB8AC3E}">
        <p14:creationId xmlns:p14="http://schemas.microsoft.com/office/powerpoint/2010/main" val="1683663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a:extLst>
              <a:ext uri="{FF2B5EF4-FFF2-40B4-BE49-F238E27FC236}">
                <a16:creationId xmlns:a16="http://schemas.microsoft.com/office/drawing/2014/main" id="{E13D1038-70F1-A244-8CB1-A3052A5DDF1C}"/>
              </a:ext>
            </a:extLst>
          </p:cNvPr>
          <p:cNvSpPr>
            <a:spLocks noGrp="1" noChangeArrowheads="1"/>
          </p:cNvSpPr>
          <p:nvPr>
            <p:ph idx="1"/>
          </p:nvPr>
        </p:nvSpPr>
        <p:spPr>
          <a:xfrm>
            <a:off x="587829" y="1825625"/>
            <a:ext cx="10765971" cy="4351338"/>
          </a:xfrm>
        </p:spPr>
        <p:txBody>
          <a:bodyPr>
            <a:normAutofit/>
          </a:bodyPr>
          <a:lstStyle/>
          <a:p>
            <a:pPr marL="566928" indent="-457200" algn="just">
              <a:defRPr/>
            </a:pPr>
            <a:r>
              <a:rPr lang="en-US" sz="2400" dirty="0"/>
              <a:t>Insert comments in your HTML5 markup to improve readability and describe the content of a document. </a:t>
            </a:r>
          </a:p>
          <a:p>
            <a:pPr marL="566928" indent="-457200" algn="just">
              <a:defRPr/>
            </a:pPr>
            <a:r>
              <a:rPr lang="en-US" sz="2400" dirty="0"/>
              <a:t>The browser ignores comments when your document is rendered. </a:t>
            </a:r>
          </a:p>
          <a:p>
            <a:pPr marL="566928" indent="-457200" algn="just">
              <a:defRPr/>
            </a:pPr>
            <a:r>
              <a:rPr lang="en-US" sz="2400" dirty="0"/>
              <a:t>Comments start with &lt;!-- and end with --&gt;. </a:t>
            </a:r>
          </a:p>
        </p:txBody>
      </p:sp>
      <p:sp>
        <p:nvSpPr>
          <p:cNvPr id="29699" name="Slide Number Placeholder 3">
            <a:extLst>
              <a:ext uri="{FF2B5EF4-FFF2-40B4-BE49-F238E27FC236}">
                <a16:creationId xmlns:a16="http://schemas.microsoft.com/office/drawing/2014/main" id="{4BB49E1E-9F98-9848-B0A7-B2A2B867089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7BA176A-FEE4-D74C-9021-5A0FCFAAB1D0}" type="slidenum">
              <a:rPr lang="en-US" altLang="en-US" sz="1200">
                <a:solidFill>
                  <a:schemeClr val="tx1"/>
                </a:solidFill>
              </a:rPr>
              <a:pPr eaLnBrk="1" hangingPunct="1"/>
              <a:t>32</a:t>
            </a:fld>
            <a:endParaRPr lang="en-US" altLang="en-US" sz="1200">
              <a:solidFill>
                <a:schemeClr val="tx1"/>
              </a:solidFill>
            </a:endParaRPr>
          </a:p>
        </p:txBody>
      </p:sp>
      <p:sp>
        <p:nvSpPr>
          <p:cNvPr id="44035" name="Rectangle 2">
            <a:extLst>
              <a:ext uri="{FF2B5EF4-FFF2-40B4-BE49-F238E27FC236}">
                <a16:creationId xmlns:a16="http://schemas.microsoft.com/office/drawing/2014/main" id="{5608388B-2CA4-9349-B9F5-F909C0698C90}"/>
              </a:ext>
            </a:extLst>
          </p:cNvPr>
          <p:cNvSpPr>
            <a:spLocks noGrp="1" noChangeArrowheads="1"/>
          </p:cNvSpPr>
          <p:nvPr>
            <p:ph type="title"/>
          </p:nvPr>
        </p:nvSpPr>
        <p:spPr/>
        <p:txBody>
          <a:bodyPr/>
          <a:lstStyle/>
          <a:p>
            <a:pPr>
              <a:defRPr/>
            </a:pPr>
            <a:r>
              <a:rPr lang="en-US" dirty="0"/>
              <a:t>Comments</a:t>
            </a:r>
          </a:p>
        </p:txBody>
      </p:sp>
    </p:spTree>
    <p:extLst>
      <p:ext uri="{BB962C8B-B14F-4D97-AF65-F5344CB8AC3E}">
        <p14:creationId xmlns:p14="http://schemas.microsoft.com/office/powerpoint/2010/main" val="2855998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33</a:t>
            </a:fld>
            <a:endParaRPr lang="en-US"/>
          </a:p>
        </p:txBody>
      </p:sp>
      <p:sp>
        <p:nvSpPr>
          <p:cNvPr id="6" name="Content Placeholder 4">
            <a:extLst>
              <a:ext uri="{FF2B5EF4-FFF2-40B4-BE49-F238E27FC236}">
                <a16:creationId xmlns:a16="http://schemas.microsoft.com/office/drawing/2014/main" id="{05B2A196-E6A2-EE40-834C-6622B86DA1C0}"/>
              </a:ext>
            </a:extLst>
          </p:cNvPr>
          <p:cNvSpPr>
            <a:spLocks noGrp="1"/>
          </p:cNvSpPr>
          <p:nvPr>
            <p:ph idx="1"/>
          </p:nvPr>
        </p:nvSpPr>
        <p:spPr>
          <a:xfrm>
            <a:off x="838199" y="1782231"/>
            <a:ext cx="5396345" cy="4525963"/>
          </a:xfrm>
        </p:spPr>
        <p:txBody>
          <a:bodyPr>
            <a:normAutofit/>
          </a:bodyPr>
          <a:lstStyle/>
          <a:p>
            <a:pPr marL="0" indent="0">
              <a:buNone/>
            </a:pPr>
            <a:r>
              <a:rPr lang="en-US" sz="4000" b="1" dirty="0"/>
              <a:t>&lt;h1&gt;       &lt;/h1&gt;</a:t>
            </a:r>
          </a:p>
          <a:p>
            <a:pPr marL="0" indent="0">
              <a:buNone/>
            </a:pPr>
            <a:r>
              <a:rPr lang="en-US" sz="3600" b="1" dirty="0"/>
              <a:t>&lt;h2&gt;       &lt;/h2&gt;</a:t>
            </a:r>
          </a:p>
          <a:p>
            <a:pPr marL="0" indent="0">
              <a:buNone/>
            </a:pPr>
            <a:r>
              <a:rPr lang="en-US" sz="3200" b="1" dirty="0"/>
              <a:t>&lt;h3&gt;       &lt;/h3&gt;</a:t>
            </a:r>
          </a:p>
          <a:p>
            <a:pPr marL="0" indent="0">
              <a:buNone/>
            </a:pPr>
            <a:r>
              <a:rPr lang="en-US" b="1" dirty="0"/>
              <a:t>    </a:t>
            </a:r>
            <a:r>
              <a:rPr lang="en-US" sz="2000" b="1" dirty="0"/>
              <a:t>.</a:t>
            </a:r>
          </a:p>
          <a:p>
            <a:pPr marL="0" indent="0">
              <a:buNone/>
            </a:pPr>
            <a:r>
              <a:rPr lang="en-US" sz="2000" b="1" dirty="0"/>
              <a:t>     .</a:t>
            </a:r>
          </a:p>
          <a:p>
            <a:pPr marL="0" indent="0">
              <a:buNone/>
            </a:pPr>
            <a:r>
              <a:rPr lang="en-US" sz="2000" b="1" dirty="0"/>
              <a:t>     .</a:t>
            </a:r>
          </a:p>
          <a:p>
            <a:pPr marL="0" indent="0">
              <a:buNone/>
            </a:pPr>
            <a:r>
              <a:rPr lang="en-US" sz="2400" b="1" dirty="0"/>
              <a:t>&lt;h6&gt;        &lt;/h6&gt;</a:t>
            </a:r>
          </a:p>
          <a:p>
            <a:pPr marL="0" indent="0">
              <a:buNone/>
            </a:pPr>
            <a:endParaRPr lang="en-US" b="1" dirty="0"/>
          </a:p>
        </p:txBody>
      </p:sp>
      <p:pic>
        <p:nvPicPr>
          <p:cNvPr id="8" name="Picture 2" descr="T:\CompSci\Research\web development textbook\manuscript\chapter02\images\figure02-13.tif">
            <a:extLst>
              <a:ext uri="{FF2B5EF4-FFF2-40B4-BE49-F238E27FC236}">
                <a16:creationId xmlns:a16="http://schemas.microsoft.com/office/drawing/2014/main" id="{C3B82B32-AA4E-CB4C-86F4-D548BF35EF3E}"/>
              </a:ext>
            </a:extLst>
          </p:cNvPr>
          <p:cNvPicPr>
            <a:picLocks noChangeAspect="1" noChangeArrowheads="1"/>
          </p:cNvPicPr>
          <p:nvPr/>
        </p:nvPicPr>
        <p:blipFill>
          <a:blip r:embed="rId2" cstate="print"/>
          <a:srcRect/>
          <a:stretch>
            <a:fillRect/>
          </a:stretch>
        </p:blipFill>
        <p:spPr bwMode="auto">
          <a:xfrm>
            <a:off x="9077762" y="1690688"/>
            <a:ext cx="2857995" cy="4565033"/>
          </a:xfrm>
          <a:prstGeom prst="rect">
            <a:avLst/>
          </a:prstGeom>
          <a:noFill/>
        </p:spPr>
      </p:pic>
      <p:pic>
        <p:nvPicPr>
          <p:cNvPr id="7" name="Picture 1" descr="iw3htp5_02_HTML5_pt1_Page_12">
            <a:extLst>
              <a:ext uri="{FF2B5EF4-FFF2-40B4-BE49-F238E27FC236}">
                <a16:creationId xmlns:a16="http://schemas.microsoft.com/office/drawing/2014/main" id="{BDAA54DA-584E-D24F-BB9F-9BF6F6047AD0}"/>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8490" t="17071" r="27916" b="38662"/>
          <a:stretch/>
        </p:blipFill>
        <p:spPr bwMode="auto">
          <a:xfrm>
            <a:off x="4943480" y="4599307"/>
            <a:ext cx="3919537" cy="165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27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a:t>
            </a:r>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r>
              <a:rPr lang="en-US" sz="2400" dirty="0"/>
              <a:t>&lt;p&gt;        &lt;/p&gt;</a:t>
            </a:r>
          </a:p>
          <a:p>
            <a:pPr algn="just"/>
            <a:endParaRPr lang="en-US" sz="2400" dirty="0"/>
          </a:p>
          <a:p>
            <a:pPr algn="just"/>
            <a:r>
              <a:rPr lang="en-US" sz="2400" dirty="0"/>
              <a:t>Paragraphs are the most basic unit of text in an HTML document. </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34</a:t>
            </a:fld>
            <a:endParaRPr lang="en-US"/>
          </a:p>
        </p:txBody>
      </p:sp>
    </p:spTree>
    <p:extLst>
      <p:ext uri="{BB962C8B-B14F-4D97-AF65-F5344CB8AC3E}">
        <p14:creationId xmlns:p14="http://schemas.microsoft.com/office/powerpoint/2010/main" val="285245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 and Superscript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35</a:t>
            </a:fld>
            <a:endParaRPr lang="en-US"/>
          </a:p>
        </p:txBody>
      </p:sp>
      <p:sp>
        <p:nvSpPr>
          <p:cNvPr id="7" name="Shape 165">
            <a:extLst>
              <a:ext uri="{FF2B5EF4-FFF2-40B4-BE49-F238E27FC236}">
                <a16:creationId xmlns:a16="http://schemas.microsoft.com/office/drawing/2014/main" id="{F639854F-96E6-EA4F-88F8-396D438DC3DD}"/>
              </a:ext>
            </a:extLst>
          </p:cNvPr>
          <p:cNvSpPr/>
          <p:nvPr/>
        </p:nvSpPr>
        <p:spPr>
          <a:xfrm>
            <a:off x="838199" y="1847857"/>
            <a:ext cx="10763993" cy="1539400"/>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defRPr sz="1800"/>
            </a:pPr>
            <a:r>
              <a:rPr lang="en-CA" sz="6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p>
          <a:p>
            <a:pPr lvl="0">
              <a:defRPr sz="1800"/>
            </a:pPr>
            <a:r>
              <a:rPr lang="en-CA"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On</a:t>
            </a:r>
            <a:r>
              <a:rPr lang="en-US"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17</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a:t>
            </a:r>
            <a:r>
              <a:rPr sz="2300" dirty="0" err="1">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th</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 </a:t>
            </a:r>
            <a:r>
              <a:rPr lang="en-US"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January</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you will learn about E=MC</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b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br>
            <a:b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br>
            <a:r>
              <a:rPr lang="en-CA"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The amount of C0</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&lt;sub&gt;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&lt;/sub&gt; </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in the atmosphere</a:t>
            </a:r>
            <a:r>
              <a:rPr lang="en-US"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is a lot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p>
        </p:txBody>
      </p:sp>
      <p:sp>
        <p:nvSpPr>
          <p:cNvPr id="8" name="Shape 99">
            <a:extLst>
              <a:ext uri="{FF2B5EF4-FFF2-40B4-BE49-F238E27FC236}">
                <a16:creationId xmlns:a16="http://schemas.microsoft.com/office/drawing/2014/main" id="{55BA80E6-666E-C744-98BA-68EEE4A76D3D}"/>
              </a:ext>
            </a:extLst>
          </p:cNvPr>
          <p:cNvSpPr txBox="1"/>
          <p:nvPr/>
        </p:nvSpPr>
        <p:spPr>
          <a:xfrm>
            <a:off x="4762005" y="4184306"/>
            <a:ext cx="6840187" cy="160496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lgn="just">
              <a:defRPr sz="1800"/>
            </a:pP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On 17</a:t>
            </a:r>
            <a:r>
              <a:rPr lang="en-CA" sz="2400" baseline="300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th</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January you will learn about E=MC</a:t>
            </a:r>
            <a:r>
              <a:rPr lang="en-CA" sz="2400" baseline="300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a:t>
            </a:r>
            <a:b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br>
            <a:b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b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The amount of C0</a:t>
            </a:r>
            <a:r>
              <a:rPr lang="en-CA" sz="2400" baseline="-250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in the atmosphere is a lot.</a:t>
            </a:r>
            <a:endParaRPr lang="en-CA" sz="2400" b="1" dirty="0">
              <a:latin typeface="Helvetica Neue Light" panose="02000403000000020004" pitchFamily="2" charset="0"/>
              <a:ea typeface="Helvetica Neue Light" panose="02000403000000020004" pitchFamily="2" charset="0"/>
              <a:cs typeface="Kohinoor Bangla" panose="02000000000000000000" pitchFamily="2" charset="77"/>
              <a:sym typeface="Courier"/>
            </a:endParaRPr>
          </a:p>
        </p:txBody>
      </p:sp>
      <p:sp>
        <p:nvSpPr>
          <p:cNvPr id="14" name="Bent Arrow 13">
            <a:extLst>
              <a:ext uri="{FF2B5EF4-FFF2-40B4-BE49-F238E27FC236}">
                <a16:creationId xmlns:a16="http://schemas.microsoft.com/office/drawing/2014/main" id="{E0F42BA3-287A-0648-B719-3E16E5EB5F34}"/>
              </a:ext>
            </a:extLst>
          </p:cNvPr>
          <p:cNvSpPr/>
          <p:nvPr/>
        </p:nvSpPr>
        <p:spPr>
          <a:xfrm rot="10800000" flipH="1">
            <a:off x="3157539" y="3519291"/>
            <a:ext cx="1428750" cy="957712"/>
          </a:xfrm>
          <a:prstGeom prst="bentArrow">
            <a:avLst>
              <a:gd name="adj1" fmla="val 25000"/>
              <a:gd name="adj2" fmla="val 25000"/>
              <a:gd name="adj3" fmla="val 25000"/>
              <a:gd name="adj4" fmla="val 17902"/>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66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Whitespace</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36</a:t>
            </a:fld>
            <a:endParaRPr lang="en-US"/>
          </a:p>
        </p:txBody>
      </p:sp>
      <p:sp>
        <p:nvSpPr>
          <p:cNvPr id="9" name="Shape 176">
            <a:extLst>
              <a:ext uri="{FF2B5EF4-FFF2-40B4-BE49-F238E27FC236}">
                <a16:creationId xmlns:a16="http://schemas.microsoft.com/office/drawing/2014/main" id="{6E1F16E9-C3E4-314F-BABA-A1DA38FD5B60}"/>
              </a:ext>
            </a:extLst>
          </p:cNvPr>
          <p:cNvSpPr/>
          <p:nvPr/>
        </p:nvSpPr>
        <p:spPr>
          <a:xfrm>
            <a:off x="838200" y="1690688"/>
            <a:ext cx="4919663"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a:t>
            </a: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warm	sunshine</a:t>
            </a:r>
            <a:endParaRPr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a:t>
            </a: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p>
        </p:txBody>
      </p:sp>
      <p:sp>
        <p:nvSpPr>
          <p:cNvPr id="3" name="Rectangle 2">
            <a:extLst>
              <a:ext uri="{FF2B5EF4-FFF2-40B4-BE49-F238E27FC236}">
                <a16:creationId xmlns:a16="http://schemas.microsoft.com/office/drawing/2014/main" id="{D9F84A25-2F3F-F743-885D-BA302581C27C}"/>
              </a:ext>
            </a:extLst>
          </p:cNvPr>
          <p:cNvSpPr/>
          <p:nvPr/>
        </p:nvSpPr>
        <p:spPr>
          <a:xfrm>
            <a:off x="6576922" y="4773761"/>
            <a:ext cx="3401335" cy="461665"/>
          </a:xfrm>
          <a:prstGeom prst="rect">
            <a:avLst/>
          </a:prstGeom>
        </p:spPr>
        <p:txBody>
          <a:bodyPr wrap="square">
            <a:spAutoFit/>
          </a:bodyPr>
          <a:lstStyle/>
          <a:p>
            <a:r>
              <a:rPr lang="en-CA" sz="2400" b="1" dirty="0"/>
              <a:t>Whitespace is collapsed!</a:t>
            </a:r>
            <a:endParaRPr lang="en-US" sz="2400" b="1" dirty="0"/>
          </a:p>
        </p:txBody>
      </p:sp>
      <p:sp>
        <p:nvSpPr>
          <p:cNvPr id="4" name="Right Arrow 3">
            <a:extLst>
              <a:ext uri="{FF2B5EF4-FFF2-40B4-BE49-F238E27FC236}">
                <a16:creationId xmlns:a16="http://schemas.microsoft.com/office/drawing/2014/main" id="{09280B7B-CA67-3343-819B-E3C80774CE73}"/>
              </a:ext>
            </a:extLst>
          </p:cNvPr>
          <p:cNvSpPr/>
          <p:nvPr/>
        </p:nvSpPr>
        <p:spPr>
          <a:xfrm>
            <a:off x="5500688" y="2869418"/>
            <a:ext cx="978408" cy="484632"/>
          </a:xfrm>
          <a:prstGeom prst="rightArrow">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76">
            <a:extLst>
              <a:ext uri="{FF2B5EF4-FFF2-40B4-BE49-F238E27FC236}">
                <a16:creationId xmlns:a16="http://schemas.microsoft.com/office/drawing/2014/main" id="{08F2C3B2-40A0-7D4C-B689-80211D06AC92}"/>
              </a:ext>
            </a:extLst>
          </p:cNvPr>
          <p:cNvSpPr/>
          <p:nvPr/>
        </p:nvSpPr>
        <p:spPr>
          <a:xfrm>
            <a:off x="6576922" y="1690688"/>
            <a:ext cx="5275851"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 warm sunshine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a:t>
            </a:r>
          </a:p>
        </p:txBody>
      </p:sp>
    </p:spTree>
    <p:extLst>
      <p:ext uri="{BB962C8B-B14F-4D97-AF65-F5344CB8AC3E}">
        <p14:creationId xmlns:p14="http://schemas.microsoft.com/office/powerpoint/2010/main" val="3919240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Breaks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37</a:t>
            </a:fld>
            <a:endParaRPr lang="en-US"/>
          </a:p>
        </p:txBody>
      </p:sp>
      <p:sp>
        <p:nvSpPr>
          <p:cNvPr id="9" name="Shape 176">
            <a:extLst>
              <a:ext uri="{FF2B5EF4-FFF2-40B4-BE49-F238E27FC236}">
                <a16:creationId xmlns:a16="http://schemas.microsoft.com/office/drawing/2014/main" id="{6E1F16E9-C3E4-314F-BABA-A1DA38FD5B60}"/>
              </a:ext>
            </a:extLst>
          </p:cNvPr>
          <p:cNvSpPr/>
          <p:nvPr/>
        </p:nvSpPr>
        <p:spPr>
          <a:xfrm>
            <a:off x="838200" y="1690688"/>
            <a:ext cx="4919663"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a:t>
            </a:r>
            <a:r>
              <a:rPr lang="en-CA" sz="23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br</a:t>
            </a: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&gt;</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 the</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warm  </a:t>
            </a: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sunshine </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a:t>
            </a:r>
            <a:r>
              <a:rPr lang="en-CA"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br</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&gt;</a:t>
            </a:r>
            <a:r>
              <a:rPr lang="en-CA" sz="28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a:t>
            </a: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p>
        </p:txBody>
      </p:sp>
      <p:sp>
        <p:nvSpPr>
          <p:cNvPr id="4" name="Right Arrow 3">
            <a:extLst>
              <a:ext uri="{FF2B5EF4-FFF2-40B4-BE49-F238E27FC236}">
                <a16:creationId xmlns:a16="http://schemas.microsoft.com/office/drawing/2014/main" id="{09280B7B-CA67-3343-819B-E3C80774CE73}"/>
              </a:ext>
            </a:extLst>
          </p:cNvPr>
          <p:cNvSpPr/>
          <p:nvPr/>
        </p:nvSpPr>
        <p:spPr>
          <a:xfrm>
            <a:off x="5500688" y="2869418"/>
            <a:ext cx="978408" cy="484632"/>
          </a:xfrm>
          <a:prstGeom prst="rightArrow">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76">
            <a:extLst>
              <a:ext uri="{FF2B5EF4-FFF2-40B4-BE49-F238E27FC236}">
                <a16:creationId xmlns:a16="http://schemas.microsoft.com/office/drawing/2014/main" id="{08F2C3B2-40A0-7D4C-B689-80211D06AC92}"/>
              </a:ext>
            </a:extLst>
          </p:cNvPr>
          <p:cNvSpPr/>
          <p:nvPr/>
        </p:nvSpPr>
        <p:spPr>
          <a:xfrm>
            <a:off x="6576922" y="1690688"/>
            <a:ext cx="5275851"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loving</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 warm sunshine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a:t>
            </a:r>
          </a:p>
        </p:txBody>
      </p:sp>
      <p:sp>
        <p:nvSpPr>
          <p:cNvPr id="3" name="Rectangle 2">
            <a:extLst>
              <a:ext uri="{FF2B5EF4-FFF2-40B4-BE49-F238E27FC236}">
                <a16:creationId xmlns:a16="http://schemas.microsoft.com/office/drawing/2014/main" id="{F8163A19-8FB6-DD54-EE0E-130543E54E29}"/>
              </a:ext>
            </a:extLst>
          </p:cNvPr>
          <p:cNvSpPr/>
          <p:nvPr/>
        </p:nvSpPr>
        <p:spPr>
          <a:xfrm>
            <a:off x="838200" y="4936479"/>
            <a:ext cx="4919663" cy="461665"/>
          </a:xfrm>
          <a:prstGeom prst="rect">
            <a:avLst/>
          </a:prstGeom>
        </p:spPr>
        <p:txBody>
          <a:bodyPr wrap="square">
            <a:spAutoFit/>
          </a:bodyPr>
          <a:lstStyle/>
          <a:p>
            <a:r>
              <a:rPr lang="en-CA" sz="2400" b="1" dirty="0"/>
              <a:t>This is how we force white space.</a:t>
            </a:r>
            <a:endParaRPr lang="en-US" sz="2400" b="1" dirty="0"/>
          </a:p>
        </p:txBody>
      </p:sp>
    </p:spTree>
    <p:extLst>
      <p:ext uri="{BB962C8B-B14F-4D97-AF65-F5344CB8AC3E}">
        <p14:creationId xmlns:p14="http://schemas.microsoft.com/office/powerpoint/2010/main" val="2853429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Rules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38</a:t>
            </a:fld>
            <a:endParaRPr lang="en-US"/>
          </a:p>
        </p:txBody>
      </p:sp>
      <p:sp>
        <p:nvSpPr>
          <p:cNvPr id="9" name="Shape 176">
            <a:extLst>
              <a:ext uri="{FF2B5EF4-FFF2-40B4-BE49-F238E27FC236}">
                <a16:creationId xmlns:a16="http://schemas.microsoft.com/office/drawing/2014/main" id="{6E1F16E9-C3E4-314F-BABA-A1DA38FD5B60}"/>
              </a:ext>
            </a:extLst>
          </p:cNvPr>
          <p:cNvSpPr/>
          <p:nvPr/>
        </p:nvSpPr>
        <p:spPr>
          <a:xfrm>
            <a:off x="838200" y="1690688"/>
            <a:ext cx="4919663" cy="3924300"/>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 loving the</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warm  </a:t>
            </a:r>
          </a:p>
          <a:p>
            <a:pPr>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sunshine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defRPr sz="1800"/>
            </a:pP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p>
          <a:p>
            <a:pPr lvl="0">
              <a:defRPr sz="1800"/>
            </a:pP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&lt;hr&gt;</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&lt;p&gt;I am loving the warm  </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sunshine in Calgary today.&lt;/p&gt;</a:t>
            </a:r>
            <a:endParaRPr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p:txBody>
      </p:sp>
      <p:sp>
        <p:nvSpPr>
          <p:cNvPr id="4" name="Right Arrow 3">
            <a:extLst>
              <a:ext uri="{FF2B5EF4-FFF2-40B4-BE49-F238E27FC236}">
                <a16:creationId xmlns:a16="http://schemas.microsoft.com/office/drawing/2014/main" id="{09280B7B-CA67-3343-819B-E3C80774CE73}"/>
              </a:ext>
            </a:extLst>
          </p:cNvPr>
          <p:cNvSpPr/>
          <p:nvPr/>
        </p:nvSpPr>
        <p:spPr>
          <a:xfrm>
            <a:off x="5500688" y="2869418"/>
            <a:ext cx="978408" cy="484632"/>
          </a:xfrm>
          <a:prstGeom prst="rightArrow">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76">
            <a:extLst>
              <a:ext uri="{FF2B5EF4-FFF2-40B4-BE49-F238E27FC236}">
                <a16:creationId xmlns:a16="http://schemas.microsoft.com/office/drawing/2014/main" id="{08F2C3B2-40A0-7D4C-B689-80211D06AC92}"/>
              </a:ext>
            </a:extLst>
          </p:cNvPr>
          <p:cNvSpPr/>
          <p:nvPr/>
        </p:nvSpPr>
        <p:spPr>
          <a:xfrm>
            <a:off x="6576922" y="1690688"/>
            <a:ext cx="5275851" cy="3924300"/>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 warm sunshine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 am loving the warm sunshine in </a:t>
            </a: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Calgary today.</a:t>
            </a:r>
            <a:endParaRPr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p:txBody>
      </p:sp>
      <p:cxnSp>
        <p:nvCxnSpPr>
          <p:cNvPr id="6" name="Straight Connector 5">
            <a:extLst>
              <a:ext uri="{FF2B5EF4-FFF2-40B4-BE49-F238E27FC236}">
                <a16:creationId xmlns:a16="http://schemas.microsoft.com/office/drawing/2014/main" id="{FC55645E-89E6-C244-AC07-9C2845F8CFCF}"/>
              </a:ext>
            </a:extLst>
          </p:cNvPr>
          <p:cNvCxnSpPr>
            <a:cxnSpLocks/>
          </p:cNvCxnSpPr>
          <p:nvPr/>
        </p:nvCxnSpPr>
        <p:spPr>
          <a:xfrm>
            <a:off x="6829425" y="3143250"/>
            <a:ext cx="4643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36A0B2-0683-0107-5D7C-751D89967F56}"/>
              </a:ext>
            </a:extLst>
          </p:cNvPr>
          <p:cNvSpPr/>
          <p:nvPr/>
        </p:nvSpPr>
        <p:spPr>
          <a:xfrm>
            <a:off x="838200" y="5688161"/>
            <a:ext cx="6596270" cy="461665"/>
          </a:xfrm>
          <a:prstGeom prst="rect">
            <a:avLst/>
          </a:prstGeom>
        </p:spPr>
        <p:txBody>
          <a:bodyPr wrap="square">
            <a:spAutoFit/>
          </a:bodyPr>
          <a:lstStyle/>
          <a:p>
            <a:r>
              <a:rPr lang="en-CA" sz="2400" b="1" dirty="0"/>
              <a:t>Creates more formal separation than space alone.</a:t>
            </a:r>
            <a:endParaRPr lang="en-US" sz="2400" b="1" dirty="0"/>
          </a:p>
        </p:txBody>
      </p:sp>
    </p:spTree>
    <p:extLst>
      <p:ext uri="{BB962C8B-B14F-4D97-AF65-F5344CB8AC3E}">
        <p14:creationId xmlns:p14="http://schemas.microsoft.com/office/powerpoint/2010/main" val="385955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F94D-A478-9C41-8D1B-9F20FE77DAFF}"/>
              </a:ext>
            </a:extLst>
          </p:cNvPr>
          <p:cNvSpPr>
            <a:spLocks noGrp="1"/>
          </p:cNvSpPr>
          <p:nvPr>
            <p:ph type="title"/>
          </p:nvPr>
        </p:nvSpPr>
        <p:spPr>
          <a:xfrm>
            <a:off x="655320" y="365125"/>
            <a:ext cx="5120114" cy="1692794"/>
          </a:xfrm>
        </p:spPr>
        <p:txBody>
          <a:bodyPr>
            <a:normAutofit/>
          </a:bodyPr>
          <a:lstStyle/>
          <a:p>
            <a:r>
              <a:rPr lang="en-US" dirty="0"/>
              <a:t>Brief History of HTML</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B267E8-EC68-E84B-A556-95434C870029}"/>
              </a:ext>
            </a:extLst>
          </p:cNvPr>
          <p:cNvSpPr>
            <a:spLocks noGrp="1"/>
          </p:cNvSpPr>
          <p:nvPr>
            <p:ph idx="1"/>
          </p:nvPr>
        </p:nvSpPr>
        <p:spPr>
          <a:xfrm>
            <a:off x="655320" y="2575042"/>
            <a:ext cx="5605995" cy="3462228"/>
          </a:xfrm>
        </p:spPr>
        <p:txBody>
          <a:bodyPr>
            <a:normAutofit/>
          </a:bodyPr>
          <a:lstStyle/>
          <a:p>
            <a:r>
              <a:rPr lang="en-US" sz="2000" dirty="0"/>
              <a:t>In 1990 there was no easy way to find, download and view documents.</a:t>
            </a:r>
          </a:p>
          <a:p>
            <a:r>
              <a:rPr lang="en-US" sz="2000" dirty="0"/>
              <a:t>Tim Berners Lee invented a system that would:</a:t>
            </a:r>
          </a:p>
          <a:p>
            <a:pPr lvl="1"/>
            <a:r>
              <a:rPr lang="en-US" sz="2000" dirty="0"/>
              <a:t>store documents in one central place (i.e., a web server)</a:t>
            </a:r>
          </a:p>
          <a:p>
            <a:pPr lvl="1"/>
            <a:r>
              <a:rPr lang="en-US" sz="2000" dirty="0"/>
              <a:t>make it possible to view and download a document with a single click (i.e. a web browser)</a:t>
            </a:r>
          </a:p>
          <a:p>
            <a:pPr lvl="1"/>
            <a:r>
              <a:rPr lang="en-US" sz="2000" dirty="0"/>
              <a:t>Allow people to find other documents by clicking on links inside documents.</a:t>
            </a:r>
          </a:p>
        </p:txBody>
      </p:sp>
      <p:sp>
        <p:nvSpPr>
          <p:cNvPr id="4" name="Slide Number Placeholder 3">
            <a:extLst>
              <a:ext uri="{FF2B5EF4-FFF2-40B4-BE49-F238E27FC236}">
                <a16:creationId xmlns:a16="http://schemas.microsoft.com/office/drawing/2014/main" id="{E69EE025-7616-7B43-A1E4-CFA5689BA57B}"/>
              </a:ext>
            </a:extLst>
          </p:cNvPr>
          <p:cNvSpPr>
            <a:spLocks noGrp="1"/>
          </p:cNvSpPr>
          <p:nvPr>
            <p:ph type="sldNum" sz="quarter" idx="12"/>
          </p:nvPr>
        </p:nvSpPr>
        <p:spPr>
          <a:xfrm>
            <a:off x="6941820" y="6356350"/>
            <a:ext cx="1165860" cy="365125"/>
          </a:xfrm>
        </p:spPr>
        <p:txBody>
          <a:bodyPr>
            <a:normAutofit/>
          </a:bodyPr>
          <a:lstStyle/>
          <a:p>
            <a:pPr>
              <a:spcAft>
                <a:spcPts val="600"/>
              </a:spcAft>
            </a:pPr>
            <a:fld id="{4EF9C409-AEBC-AC4B-B24C-458B6F1C7CF1}" type="slidenum">
              <a:rPr lang="en-US" smtClean="0"/>
              <a:pPr>
                <a:spcAft>
                  <a:spcPts val="600"/>
                </a:spcAft>
              </a:pPr>
              <a:t>3</a:t>
            </a:fld>
            <a:endParaRPr lang="en-US"/>
          </a:p>
        </p:txBody>
      </p:sp>
      <p:pic>
        <p:nvPicPr>
          <p:cNvPr id="5" name="Picture 4">
            <a:extLst>
              <a:ext uri="{FF2B5EF4-FFF2-40B4-BE49-F238E27FC236}">
                <a16:creationId xmlns:a16="http://schemas.microsoft.com/office/drawing/2014/main" id="{F1661A50-06BE-B64F-982F-EE6E8078DC73}"/>
              </a:ext>
            </a:extLst>
          </p:cNvPr>
          <p:cNvPicPr>
            <a:picLocks noChangeAspect="1"/>
          </p:cNvPicPr>
          <p:nvPr/>
        </p:nvPicPr>
        <p:blipFill rotWithShape="1">
          <a:blip r:embed="rId2"/>
          <a:srcRect l="36027" r="2526"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096579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Types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39</a:t>
            </a:fld>
            <a:endParaRPr lang="en-US"/>
          </a:p>
        </p:txBody>
      </p:sp>
      <p:sp>
        <p:nvSpPr>
          <p:cNvPr id="8" name="Shape 201">
            <a:extLst>
              <a:ext uri="{FF2B5EF4-FFF2-40B4-BE49-F238E27FC236}">
                <a16:creationId xmlns:a16="http://schemas.microsoft.com/office/drawing/2014/main" id="{25842AEC-EBCB-3048-A597-C5B9E30771B3}"/>
              </a:ext>
            </a:extLst>
          </p:cNvPr>
          <p:cNvSpPr/>
          <p:nvPr/>
        </p:nvSpPr>
        <p:spPr>
          <a:xfrm>
            <a:off x="1702594" y="3464683"/>
            <a:ext cx="2678906" cy="1380182"/>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lvl="0" algn="l">
              <a:defRPr sz="1800"/>
            </a:pPr>
            <a:r>
              <a:rPr sz="1700" dirty="0">
                <a:latin typeface="Times New Roman"/>
                <a:ea typeface="Times New Roman"/>
                <a:cs typeface="Times New Roman"/>
                <a:sym typeface="Times New Roman"/>
              </a:rPr>
              <a:t>1. Chop potatoes into quarters</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2. Simmer in salted water</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3. Heat milk and butter</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4. Drain potatoes and mash</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5. Mix in the milk mixture</a:t>
            </a:r>
          </a:p>
        </p:txBody>
      </p:sp>
      <p:sp>
        <p:nvSpPr>
          <p:cNvPr id="10" name="Shape 202">
            <a:extLst>
              <a:ext uri="{FF2B5EF4-FFF2-40B4-BE49-F238E27FC236}">
                <a16:creationId xmlns:a16="http://schemas.microsoft.com/office/drawing/2014/main" id="{EE070F11-A57C-E94A-A42A-1DC5BCC6A5B6}"/>
              </a:ext>
            </a:extLst>
          </p:cNvPr>
          <p:cNvSpPr/>
          <p:nvPr/>
        </p:nvSpPr>
        <p:spPr>
          <a:xfrm flipH="1">
            <a:off x="4560095" y="1690688"/>
            <a:ext cx="1" cy="4017852"/>
          </a:xfrm>
          <a:prstGeom prst="line">
            <a:avLst/>
          </a:prstGeom>
          <a:ln w="25400">
            <a:solidFill>
              <a:srgbClr val="808285"/>
            </a:solidFill>
            <a:miter lim="400000"/>
          </a:ln>
        </p:spPr>
        <p:txBody>
          <a:bodyPr lIns="0" tIns="0" rIns="0" bIns="0" anchor="ctr"/>
          <a:lstStyle/>
          <a:p>
            <a:pPr defTabSz="321457">
              <a:defRPr sz="1200">
                <a:latin typeface="+mn-lt"/>
                <a:ea typeface="+mn-ea"/>
                <a:cs typeface="+mn-cs"/>
                <a:sym typeface="Helvetica"/>
              </a:defRPr>
            </a:pPr>
            <a:endParaRPr sz="1200"/>
          </a:p>
        </p:txBody>
      </p:sp>
      <p:sp>
        <p:nvSpPr>
          <p:cNvPr id="12" name="Shape 203">
            <a:extLst>
              <a:ext uri="{FF2B5EF4-FFF2-40B4-BE49-F238E27FC236}">
                <a16:creationId xmlns:a16="http://schemas.microsoft.com/office/drawing/2014/main" id="{7A7069BE-424E-E540-9AFB-EBCC7BDE95F6}"/>
              </a:ext>
            </a:extLst>
          </p:cNvPr>
          <p:cNvSpPr/>
          <p:nvPr/>
        </p:nvSpPr>
        <p:spPr>
          <a:xfrm flipH="1">
            <a:off x="7631907" y="1690180"/>
            <a:ext cx="1" cy="4017852"/>
          </a:xfrm>
          <a:prstGeom prst="line">
            <a:avLst/>
          </a:prstGeom>
          <a:ln w="25400">
            <a:solidFill>
              <a:srgbClr val="808285"/>
            </a:solidFill>
            <a:miter lim="400000"/>
          </a:ln>
        </p:spPr>
        <p:txBody>
          <a:bodyPr lIns="0" tIns="0" rIns="0" bIns="0" anchor="ctr"/>
          <a:lstStyle/>
          <a:p>
            <a:pPr defTabSz="321457">
              <a:defRPr sz="1200">
                <a:latin typeface="+mn-lt"/>
                <a:ea typeface="+mn-ea"/>
                <a:cs typeface="+mn-cs"/>
                <a:sym typeface="Helvetica"/>
              </a:defRPr>
            </a:pPr>
            <a:endParaRPr sz="1200"/>
          </a:p>
        </p:txBody>
      </p:sp>
      <p:sp>
        <p:nvSpPr>
          <p:cNvPr id="13" name="Shape 205">
            <a:extLst>
              <a:ext uri="{FF2B5EF4-FFF2-40B4-BE49-F238E27FC236}">
                <a16:creationId xmlns:a16="http://schemas.microsoft.com/office/drawing/2014/main" id="{127B0553-8004-D34C-BE03-85122C3B508C}"/>
              </a:ext>
            </a:extLst>
          </p:cNvPr>
          <p:cNvSpPr/>
          <p:nvPr/>
        </p:nvSpPr>
        <p:spPr>
          <a:xfrm>
            <a:off x="5405386" y="3032105"/>
            <a:ext cx="1638946" cy="33932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200" b="1">
                <a:solidFill>
                  <a:srgbClr val="E0DDDA"/>
                </a:solidFill>
                <a:latin typeface="+mn-lt"/>
                <a:ea typeface="+mn-ea"/>
                <a:cs typeface="+mn-cs"/>
                <a:sym typeface="Helvetica"/>
              </a:defRPr>
            </a:lvl1pPr>
          </a:lstStyle>
          <a:p>
            <a:pPr lvl="0">
              <a:defRPr sz="1800" b="0">
                <a:solidFill>
                  <a:srgbClr val="000000"/>
                </a:solidFill>
              </a:defRPr>
            </a:pPr>
            <a:r>
              <a:rPr sz="2200" dirty="0"/>
              <a:t>UNORDERED</a:t>
            </a:r>
          </a:p>
        </p:txBody>
      </p:sp>
      <p:sp>
        <p:nvSpPr>
          <p:cNvPr id="14" name="Shape 206">
            <a:extLst>
              <a:ext uri="{FF2B5EF4-FFF2-40B4-BE49-F238E27FC236}">
                <a16:creationId xmlns:a16="http://schemas.microsoft.com/office/drawing/2014/main" id="{6155E620-D63F-3B4C-9211-DF2A4579290B}"/>
              </a:ext>
            </a:extLst>
          </p:cNvPr>
          <p:cNvSpPr/>
          <p:nvPr/>
        </p:nvSpPr>
        <p:spPr>
          <a:xfrm>
            <a:off x="8621170" y="3006113"/>
            <a:ext cx="1700502" cy="33855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200" b="1">
                <a:solidFill>
                  <a:srgbClr val="E0DDDA"/>
                </a:solidFill>
                <a:latin typeface="+mn-lt"/>
                <a:ea typeface="+mn-ea"/>
                <a:cs typeface="+mn-cs"/>
                <a:sym typeface="Helvetica"/>
              </a:defRPr>
            </a:lvl1pPr>
          </a:lstStyle>
          <a:p>
            <a:pPr lvl="0">
              <a:defRPr sz="1800" b="0">
                <a:solidFill>
                  <a:srgbClr val="000000"/>
                </a:solidFill>
              </a:defRPr>
            </a:pPr>
            <a:r>
              <a:rPr sz="2200" dirty="0"/>
              <a:t>DEFINITION</a:t>
            </a:r>
          </a:p>
        </p:txBody>
      </p:sp>
      <p:pic>
        <p:nvPicPr>
          <p:cNvPr id="15" name="2.png">
            <a:extLst>
              <a:ext uri="{FF2B5EF4-FFF2-40B4-BE49-F238E27FC236}">
                <a16:creationId xmlns:a16="http://schemas.microsoft.com/office/drawing/2014/main" id="{90CCAD14-89F1-A148-BA9E-38A6AFE1C50C}"/>
              </a:ext>
            </a:extLst>
          </p:cNvPr>
          <p:cNvPicPr/>
          <p:nvPr/>
        </p:nvPicPr>
        <p:blipFill>
          <a:blip r:embed="rId2"/>
          <a:stretch>
            <a:fillRect/>
          </a:stretch>
        </p:blipFill>
        <p:spPr>
          <a:xfrm>
            <a:off x="5801321" y="1999151"/>
            <a:ext cx="598289" cy="1026914"/>
          </a:xfrm>
          <a:prstGeom prst="rect">
            <a:avLst/>
          </a:prstGeom>
          <a:ln w="12700">
            <a:miter lim="400000"/>
          </a:ln>
        </p:spPr>
      </p:pic>
      <p:sp>
        <p:nvSpPr>
          <p:cNvPr id="16" name="Shape 208">
            <a:extLst>
              <a:ext uri="{FF2B5EF4-FFF2-40B4-BE49-F238E27FC236}">
                <a16:creationId xmlns:a16="http://schemas.microsoft.com/office/drawing/2014/main" id="{65AF3199-AEF1-854E-B082-E9FCF0B28220}"/>
              </a:ext>
            </a:extLst>
          </p:cNvPr>
          <p:cNvSpPr/>
          <p:nvPr/>
        </p:nvSpPr>
        <p:spPr>
          <a:xfrm>
            <a:off x="2461110" y="3006113"/>
            <a:ext cx="1493552" cy="33855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200" b="1">
                <a:solidFill>
                  <a:srgbClr val="E0DDDA"/>
                </a:solidFill>
                <a:latin typeface="+mn-lt"/>
                <a:ea typeface="+mn-ea"/>
                <a:cs typeface="+mn-cs"/>
                <a:sym typeface="Helvetica"/>
              </a:defRPr>
            </a:lvl1pPr>
          </a:lstStyle>
          <a:p>
            <a:pPr lvl="0">
              <a:defRPr sz="1800" b="0">
                <a:solidFill>
                  <a:srgbClr val="000000"/>
                </a:solidFill>
              </a:defRPr>
            </a:pPr>
            <a:r>
              <a:rPr sz="2200" dirty="0"/>
              <a:t>ORDERED</a:t>
            </a:r>
          </a:p>
        </p:txBody>
      </p:sp>
      <p:pic>
        <p:nvPicPr>
          <p:cNvPr id="17" name="1.png">
            <a:extLst>
              <a:ext uri="{FF2B5EF4-FFF2-40B4-BE49-F238E27FC236}">
                <a16:creationId xmlns:a16="http://schemas.microsoft.com/office/drawing/2014/main" id="{90508256-670C-204B-8596-489C15F1FB91}"/>
              </a:ext>
            </a:extLst>
          </p:cNvPr>
          <p:cNvPicPr/>
          <p:nvPr/>
        </p:nvPicPr>
        <p:blipFill>
          <a:blip r:embed="rId3"/>
          <a:stretch>
            <a:fillRect/>
          </a:stretch>
        </p:blipFill>
        <p:spPr>
          <a:xfrm>
            <a:off x="2845595" y="1999151"/>
            <a:ext cx="383977" cy="1026914"/>
          </a:xfrm>
          <a:prstGeom prst="rect">
            <a:avLst/>
          </a:prstGeom>
          <a:ln w="12700">
            <a:miter lim="400000"/>
          </a:ln>
        </p:spPr>
      </p:pic>
      <p:pic>
        <p:nvPicPr>
          <p:cNvPr id="18" name="3.png">
            <a:extLst>
              <a:ext uri="{FF2B5EF4-FFF2-40B4-BE49-F238E27FC236}">
                <a16:creationId xmlns:a16="http://schemas.microsoft.com/office/drawing/2014/main" id="{6901A505-2B67-434C-9EC6-2EE13984A822}"/>
              </a:ext>
            </a:extLst>
          </p:cNvPr>
          <p:cNvPicPr/>
          <p:nvPr/>
        </p:nvPicPr>
        <p:blipFill>
          <a:blip r:embed="rId4"/>
          <a:stretch>
            <a:fillRect/>
          </a:stretch>
        </p:blipFill>
        <p:spPr>
          <a:xfrm>
            <a:off x="8890992" y="1999151"/>
            <a:ext cx="616148" cy="1026914"/>
          </a:xfrm>
          <a:prstGeom prst="rect">
            <a:avLst/>
          </a:prstGeom>
          <a:ln w="12700">
            <a:miter lim="400000"/>
          </a:ln>
        </p:spPr>
      </p:pic>
      <p:sp>
        <p:nvSpPr>
          <p:cNvPr id="19" name="Shape 211">
            <a:extLst>
              <a:ext uri="{FF2B5EF4-FFF2-40B4-BE49-F238E27FC236}">
                <a16:creationId xmlns:a16="http://schemas.microsoft.com/office/drawing/2014/main" id="{76CF9F97-4A68-624F-8576-25F7F70697D4}"/>
              </a:ext>
            </a:extLst>
          </p:cNvPr>
          <p:cNvSpPr/>
          <p:nvPr/>
        </p:nvSpPr>
        <p:spPr>
          <a:xfrm>
            <a:off x="4756068" y="3464683"/>
            <a:ext cx="2678907" cy="1380182"/>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lvl="0" algn="l">
              <a:defRPr sz="1800"/>
            </a:pPr>
            <a:r>
              <a:rPr sz="1700" dirty="0">
                <a:latin typeface="Times New Roman"/>
                <a:ea typeface="Times New Roman"/>
                <a:cs typeface="Times New Roman"/>
                <a:sym typeface="Times New Roman"/>
              </a:rPr>
              <a:t>• 1kg King Edward potatoes</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100ml milk</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50g salted butter</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Freshly grated nutmeg</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Salt and pepper to taste</a:t>
            </a:r>
          </a:p>
        </p:txBody>
      </p:sp>
      <p:sp>
        <p:nvSpPr>
          <p:cNvPr id="20" name="Shape 212">
            <a:extLst>
              <a:ext uri="{FF2B5EF4-FFF2-40B4-BE49-F238E27FC236}">
                <a16:creationId xmlns:a16="http://schemas.microsoft.com/office/drawing/2014/main" id="{A4ABA284-EFEF-7D49-B146-76EBBBC3B3DE}"/>
              </a:ext>
            </a:extLst>
          </p:cNvPr>
          <p:cNvSpPr/>
          <p:nvPr/>
        </p:nvSpPr>
        <p:spPr>
          <a:xfrm>
            <a:off x="7810500" y="3464683"/>
            <a:ext cx="2678906" cy="1380182"/>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lvl="0" algn="l">
              <a:defRPr sz="1800"/>
            </a:pPr>
            <a:r>
              <a:rPr sz="1700" dirty="0">
                <a:latin typeface="Times New Roman"/>
                <a:ea typeface="Times New Roman"/>
                <a:cs typeface="Times New Roman"/>
                <a:sym typeface="Times New Roman"/>
              </a:rPr>
              <a:t>Sashimi</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Sliced raw fish</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Scale</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A device used to </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accurately measure weight</a:t>
            </a:r>
          </a:p>
        </p:txBody>
      </p:sp>
      <p:pic>
        <p:nvPicPr>
          <p:cNvPr id="21" name="Picture 1" descr="iw3htp5_02_HTML5_pt1_Page_36">
            <a:extLst>
              <a:ext uri="{FF2B5EF4-FFF2-40B4-BE49-F238E27FC236}">
                <a16:creationId xmlns:a16="http://schemas.microsoft.com/office/drawing/2014/main" id="{44EFA712-3626-6248-850C-6FA5BCF151F7}"/>
              </a:ext>
            </a:extLst>
          </p:cNvPr>
          <p:cNvPicPr>
            <a:picLocks noGrp="1" noChangeAspect="1"/>
          </p:cNvPicPr>
          <p:nvPr isPhoto="1"/>
        </p:nvPicPr>
        <p:blipFill rotWithShape="1">
          <a:blip r:embed="rId5">
            <a:extLst>
              <a:ext uri="{28A0092B-C50C-407E-A947-70E740481C1C}">
                <a14:useLocalDpi xmlns:a14="http://schemas.microsoft.com/office/drawing/2010/main" val="0"/>
              </a:ext>
            </a:extLst>
          </a:blip>
          <a:srcRect l="11146" t="19131" r="29011" b="11381"/>
          <a:stretch/>
        </p:blipFill>
        <p:spPr bwMode="auto">
          <a:xfrm>
            <a:off x="8999935" y="42865"/>
            <a:ext cx="2998589" cy="211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521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8C94E6-BB69-5347-97B7-40617500BDA1}"/>
              </a:ext>
            </a:extLst>
          </p:cNvPr>
          <p:cNvSpPr>
            <a:spLocks noGrp="1" noChangeArrowheads="1"/>
          </p:cNvSpPr>
          <p:nvPr>
            <p:ph type="title"/>
          </p:nvPr>
        </p:nvSpPr>
        <p:spPr>
          <a:xfrm>
            <a:off x="838200" y="365125"/>
            <a:ext cx="10515600" cy="1325563"/>
          </a:xfrm>
        </p:spPr>
        <p:txBody>
          <a:bodyPr>
            <a:normAutofit/>
          </a:bodyPr>
          <a:lstStyle/>
          <a:p>
            <a:pPr>
              <a:defRPr/>
            </a:pPr>
            <a:r>
              <a:rPr lang="en-US" dirty="0"/>
              <a:t>Lists</a:t>
            </a:r>
          </a:p>
        </p:txBody>
      </p:sp>
      <p:sp>
        <p:nvSpPr>
          <p:cNvPr id="73730" name="Rectangle 3">
            <a:extLst>
              <a:ext uri="{FF2B5EF4-FFF2-40B4-BE49-F238E27FC236}">
                <a16:creationId xmlns:a16="http://schemas.microsoft.com/office/drawing/2014/main" id="{E221506D-55E9-4741-98B2-40E03503CEC3}"/>
              </a:ext>
            </a:extLst>
          </p:cNvPr>
          <p:cNvSpPr>
            <a:spLocks noGrp="1" noChangeArrowheads="1"/>
          </p:cNvSpPr>
          <p:nvPr>
            <p:ph idx="1"/>
          </p:nvPr>
        </p:nvSpPr>
        <p:spPr>
          <a:xfrm>
            <a:off x="838200" y="1825625"/>
            <a:ext cx="5476875" cy="4351338"/>
          </a:xfrm>
        </p:spPr>
        <p:txBody>
          <a:bodyPr>
            <a:normAutofit/>
          </a:bodyPr>
          <a:lstStyle/>
          <a:p>
            <a:pPr algn="just" eaLnBrk="1" hangingPunct="1"/>
            <a:r>
              <a:rPr lang="en-US" altLang="en-US" sz="2400" b="1" dirty="0"/>
              <a:t>Unordered list element </a:t>
            </a:r>
            <a:r>
              <a:rPr lang="en-US" altLang="en-US" sz="2400" b="1" dirty="0" err="1"/>
              <a:t>ul</a:t>
            </a:r>
            <a:r>
              <a:rPr lang="en-US" altLang="en-US" sz="2400" b="1" dirty="0"/>
              <a:t> </a:t>
            </a:r>
          </a:p>
          <a:p>
            <a:pPr lvl="1" algn="just" eaLnBrk="1" hangingPunct="1"/>
            <a:r>
              <a:rPr lang="en-US" altLang="en-US" dirty="0"/>
              <a:t>creates a list in which each item in the list begins with a bullet symbol (typically a disc)</a:t>
            </a:r>
          </a:p>
          <a:p>
            <a:pPr lvl="1" algn="just" eaLnBrk="1" hangingPunct="1"/>
            <a:r>
              <a:rPr lang="en-US" altLang="en-US" dirty="0"/>
              <a:t>Each entry is an li (list item) element. Most web browsers render these elements with a line break and a bullet symbol at the beginning of the line.</a:t>
            </a:r>
          </a:p>
        </p:txBody>
      </p:sp>
      <p:pic>
        <p:nvPicPr>
          <p:cNvPr id="5" name="Picture 1" descr="iw3htp5_02_HTML5_pt1_Page_31">
            <a:extLst>
              <a:ext uri="{FF2B5EF4-FFF2-40B4-BE49-F238E27FC236}">
                <a16:creationId xmlns:a16="http://schemas.microsoft.com/office/drawing/2014/main" id="{E21494D0-14ED-E54C-AB30-38C8C503EEC9}"/>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406" r="10969"/>
          <a:stretch/>
        </p:blipFill>
        <p:spPr bwMode="auto">
          <a:xfrm>
            <a:off x="6544923" y="676270"/>
            <a:ext cx="4808877" cy="32963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Slide Number Placeholder 3">
            <a:extLst>
              <a:ext uri="{FF2B5EF4-FFF2-40B4-BE49-F238E27FC236}">
                <a16:creationId xmlns:a16="http://schemas.microsoft.com/office/drawing/2014/main" id="{E8E7F2E4-9811-004D-B306-534B24D693CA}"/>
              </a:ext>
            </a:extLst>
          </p:cNvPr>
          <p:cNvSpPr>
            <a:spLocks noGrp="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9E3F4751-0B31-1A46-84B6-7E1119F4AB69}" type="slidenum">
              <a:rPr lang="en-US" altLang="en-US"/>
              <a:pPr eaLnBrk="1" hangingPunct="1">
                <a:spcAft>
                  <a:spcPts val="600"/>
                </a:spcAft>
              </a:pPr>
              <a:t>40</a:t>
            </a:fld>
            <a:endParaRPr lang="en-US" altLang="en-US"/>
          </a:p>
        </p:txBody>
      </p:sp>
      <p:pic>
        <p:nvPicPr>
          <p:cNvPr id="6" name="Picture 1" descr="iw3htp5_02_HTML5_pt1_Page_32">
            <a:extLst>
              <a:ext uri="{FF2B5EF4-FFF2-40B4-BE49-F238E27FC236}">
                <a16:creationId xmlns:a16="http://schemas.microsoft.com/office/drawing/2014/main" id="{EE3F0850-7872-6B48-9238-918588E6CAAC}"/>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l="8803" t="17586" r="26822" b="46897"/>
          <a:stretch/>
        </p:blipFill>
        <p:spPr bwMode="auto">
          <a:xfrm>
            <a:off x="6841331" y="4458406"/>
            <a:ext cx="4216060" cy="141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965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8C94E6-BB69-5347-97B7-40617500BDA1}"/>
              </a:ext>
            </a:extLst>
          </p:cNvPr>
          <p:cNvSpPr>
            <a:spLocks noGrp="1" noChangeArrowheads="1"/>
          </p:cNvSpPr>
          <p:nvPr>
            <p:ph type="title"/>
          </p:nvPr>
        </p:nvSpPr>
        <p:spPr>
          <a:xfrm>
            <a:off x="838200" y="365125"/>
            <a:ext cx="10515600" cy="1325563"/>
          </a:xfrm>
        </p:spPr>
        <p:txBody>
          <a:bodyPr>
            <a:normAutofit/>
          </a:bodyPr>
          <a:lstStyle/>
          <a:p>
            <a:pPr>
              <a:defRPr/>
            </a:pPr>
            <a:r>
              <a:rPr lang="en-US" dirty="0"/>
              <a:t>Lists</a:t>
            </a:r>
          </a:p>
        </p:txBody>
      </p:sp>
      <p:sp>
        <p:nvSpPr>
          <p:cNvPr id="73730" name="Rectangle 3">
            <a:extLst>
              <a:ext uri="{FF2B5EF4-FFF2-40B4-BE49-F238E27FC236}">
                <a16:creationId xmlns:a16="http://schemas.microsoft.com/office/drawing/2014/main" id="{E221506D-55E9-4741-98B2-40E03503CEC3}"/>
              </a:ext>
            </a:extLst>
          </p:cNvPr>
          <p:cNvSpPr>
            <a:spLocks noGrp="1" noChangeArrowheads="1"/>
          </p:cNvSpPr>
          <p:nvPr>
            <p:ph idx="1"/>
          </p:nvPr>
        </p:nvSpPr>
        <p:spPr>
          <a:xfrm>
            <a:off x="838200" y="1825625"/>
            <a:ext cx="5476875" cy="4351338"/>
          </a:xfrm>
        </p:spPr>
        <p:txBody>
          <a:bodyPr>
            <a:normAutofit lnSpcReduction="10000"/>
          </a:bodyPr>
          <a:lstStyle/>
          <a:p>
            <a:pPr marL="566928" indent="-457200" algn="just">
              <a:defRPr/>
            </a:pPr>
            <a:r>
              <a:rPr lang="en-US" dirty="0"/>
              <a:t>The </a:t>
            </a:r>
            <a:r>
              <a:rPr lang="en-US" b="1" dirty="0">
                <a:solidFill>
                  <a:schemeClr val="accent1"/>
                </a:solidFill>
              </a:rPr>
              <a:t>ordered-list element </a:t>
            </a:r>
            <a:r>
              <a:rPr lang="en-US" b="1" dirty="0" err="1">
                <a:solidFill>
                  <a:schemeClr val="accent1"/>
                </a:solidFill>
              </a:rPr>
              <a:t>ol</a:t>
            </a:r>
            <a:r>
              <a:rPr lang="en-US" b="1" dirty="0">
                <a:solidFill>
                  <a:schemeClr val="accent1"/>
                </a:solidFill>
              </a:rPr>
              <a:t> </a:t>
            </a:r>
            <a:r>
              <a:rPr lang="en-US" dirty="0"/>
              <a:t>creates a list in which each item begins with a number.</a:t>
            </a:r>
          </a:p>
          <a:p>
            <a:pPr marL="566928" indent="-457200" algn="just">
              <a:defRPr/>
            </a:pPr>
            <a:endParaRPr lang="en-US" sz="2400" dirty="0"/>
          </a:p>
          <a:p>
            <a:pPr marL="566928" indent="-457200" algn="just">
              <a:defRPr/>
            </a:pPr>
            <a:r>
              <a:rPr lang="en-US" dirty="0"/>
              <a:t>Lists may be </a:t>
            </a:r>
            <a:r>
              <a:rPr lang="en-US" i="1" dirty="0">
                <a:solidFill>
                  <a:schemeClr val="accent1"/>
                </a:solidFill>
              </a:rPr>
              <a:t>nested</a:t>
            </a:r>
            <a:r>
              <a:rPr lang="en-US" dirty="0"/>
              <a:t> to represent </a:t>
            </a:r>
            <a:r>
              <a:rPr lang="en-US" i="1" dirty="0"/>
              <a:t>hierarchical</a:t>
            </a:r>
            <a:r>
              <a:rPr lang="en-US" dirty="0"/>
              <a:t> relationships, as in a multi-level outline.</a:t>
            </a:r>
          </a:p>
          <a:p>
            <a:pPr marL="566928" indent="-457200" algn="just">
              <a:defRPr/>
            </a:pPr>
            <a:endParaRPr lang="en-US" sz="2400" dirty="0"/>
          </a:p>
          <a:p>
            <a:pPr marL="566928" indent="-457200" algn="just">
              <a:defRPr/>
            </a:pPr>
            <a:r>
              <a:rPr lang="en-US" dirty="0"/>
              <a:t>You should only use an ordered list if the list has an identifiable order!</a:t>
            </a:r>
          </a:p>
        </p:txBody>
      </p:sp>
      <p:sp>
        <p:nvSpPr>
          <p:cNvPr id="73731" name="Slide Number Placeholder 3">
            <a:extLst>
              <a:ext uri="{FF2B5EF4-FFF2-40B4-BE49-F238E27FC236}">
                <a16:creationId xmlns:a16="http://schemas.microsoft.com/office/drawing/2014/main" id="{E8E7F2E4-9811-004D-B306-534B24D693CA}"/>
              </a:ext>
            </a:extLst>
          </p:cNvPr>
          <p:cNvSpPr>
            <a:spLocks noGrp="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9E3F4751-0B31-1A46-84B6-7E1119F4AB69}" type="slidenum">
              <a:rPr lang="en-US" altLang="en-US"/>
              <a:pPr eaLnBrk="1" hangingPunct="1">
                <a:spcAft>
                  <a:spcPts val="600"/>
                </a:spcAft>
              </a:pPr>
              <a:t>41</a:t>
            </a:fld>
            <a:endParaRPr lang="en-US" altLang="en-US"/>
          </a:p>
        </p:txBody>
      </p:sp>
      <p:pic>
        <p:nvPicPr>
          <p:cNvPr id="7" name="Picture 1" descr="iw3htp5_02_HTML5_pt1_Page_34">
            <a:extLst>
              <a:ext uri="{FF2B5EF4-FFF2-40B4-BE49-F238E27FC236}">
                <a16:creationId xmlns:a16="http://schemas.microsoft.com/office/drawing/2014/main" id="{EA08F4BA-434A-9A4E-ABBF-1F0DBF35EA8F}"/>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2865" t="4203" r="21667" b="15499"/>
          <a:stretch/>
        </p:blipFill>
        <p:spPr bwMode="auto">
          <a:xfrm>
            <a:off x="7172325" y="1690688"/>
            <a:ext cx="4700587" cy="399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175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Character</a:t>
            </a:r>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r>
              <a:rPr lang="en-CA" dirty="0"/>
              <a:t>Entity names are case sensitive.</a:t>
            </a:r>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42</a:t>
            </a:fld>
            <a:endParaRPr lang="en-US"/>
          </a:p>
        </p:txBody>
      </p:sp>
      <p:graphicFrame>
        <p:nvGraphicFramePr>
          <p:cNvPr id="4" name="Table 3">
            <a:extLst>
              <a:ext uri="{FF2B5EF4-FFF2-40B4-BE49-F238E27FC236}">
                <a16:creationId xmlns:a16="http://schemas.microsoft.com/office/drawing/2014/main" id="{C9185A66-9FC5-AA4A-B220-FF9AFE732334}"/>
              </a:ext>
            </a:extLst>
          </p:cNvPr>
          <p:cNvGraphicFramePr>
            <a:graphicFrameLocks noGrp="1"/>
          </p:cNvGraphicFramePr>
          <p:nvPr>
            <p:extLst>
              <p:ext uri="{D42A27DB-BD31-4B8C-83A1-F6EECF244321}">
                <p14:modId xmlns:p14="http://schemas.microsoft.com/office/powerpoint/2010/main" val="1874247536"/>
              </p:ext>
            </p:extLst>
          </p:nvPr>
        </p:nvGraphicFramePr>
        <p:xfrm>
          <a:off x="3158837" y="2201230"/>
          <a:ext cx="7790213" cy="4019652"/>
        </p:xfrm>
        <a:graphic>
          <a:graphicData uri="http://schemas.openxmlformats.org/drawingml/2006/table">
            <a:tbl>
              <a:tblPr/>
              <a:tblGrid>
                <a:gridCol w="807522">
                  <a:extLst>
                    <a:ext uri="{9D8B030D-6E8A-4147-A177-3AD203B41FA5}">
                      <a16:colId xmlns:a16="http://schemas.microsoft.com/office/drawing/2014/main" val="1526860616"/>
                    </a:ext>
                  </a:extLst>
                </a:gridCol>
                <a:gridCol w="3087585">
                  <a:extLst>
                    <a:ext uri="{9D8B030D-6E8A-4147-A177-3AD203B41FA5}">
                      <a16:colId xmlns:a16="http://schemas.microsoft.com/office/drawing/2014/main" val="3266957826"/>
                    </a:ext>
                  </a:extLst>
                </a:gridCol>
                <a:gridCol w="1947553">
                  <a:extLst>
                    <a:ext uri="{9D8B030D-6E8A-4147-A177-3AD203B41FA5}">
                      <a16:colId xmlns:a16="http://schemas.microsoft.com/office/drawing/2014/main" val="361803698"/>
                    </a:ext>
                  </a:extLst>
                </a:gridCol>
                <a:gridCol w="1947553">
                  <a:extLst>
                    <a:ext uri="{9D8B030D-6E8A-4147-A177-3AD203B41FA5}">
                      <a16:colId xmlns:a16="http://schemas.microsoft.com/office/drawing/2014/main" val="2303542865"/>
                    </a:ext>
                  </a:extLst>
                </a:gridCol>
              </a:tblGrid>
              <a:tr h="268364">
                <a:tc>
                  <a:txBody>
                    <a:bodyPr/>
                    <a:lstStyle/>
                    <a:p>
                      <a:pPr algn="l" fontAlgn="t"/>
                      <a:r>
                        <a:rPr lang="en-CA" sz="1400" b="1">
                          <a:effectLst/>
                        </a:rPr>
                        <a:t>Result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b="1">
                          <a:effectLst/>
                        </a:rPr>
                        <a:t>Description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b="1">
                          <a:effectLst/>
                        </a:rPr>
                        <a:t>Entity Name</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b="1" dirty="0">
                          <a:effectLst/>
                        </a:rPr>
                        <a:t>Entity Number</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45941695"/>
                  </a:ext>
                </a:extLst>
              </a:tr>
              <a:tr h="269198">
                <a:tc>
                  <a:txBody>
                    <a:bodyPr/>
                    <a:lstStyle/>
                    <a:p>
                      <a:pPr algn="l" fontAlgn="t"/>
                      <a:endParaRPr lang="en-CA" sz="1400">
                        <a:effectLst/>
                      </a:endParaRP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non-breaking space</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&amp;nbsp;</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&amp;#160;</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1063986"/>
                  </a:ext>
                </a:extLst>
              </a:tr>
              <a:tr h="268364">
                <a:tc>
                  <a:txBody>
                    <a:bodyPr/>
                    <a:lstStyle/>
                    <a:p>
                      <a:pPr algn="l" fontAlgn="t"/>
                      <a:r>
                        <a:rPr lang="en-CA" sz="1400">
                          <a:effectLst/>
                        </a:rPr>
                        <a:t>&lt;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less than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&amp;lt;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&amp;#60;</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9699301"/>
                  </a:ext>
                </a:extLst>
              </a:tr>
              <a:tr h="268364">
                <a:tc>
                  <a:txBody>
                    <a:bodyPr/>
                    <a:lstStyle/>
                    <a:p>
                      <a:pPr algn="l" fontAlgn="t"/>
                      <a:r>
                        <a:rPr lang="en-CA" sz="1400">
                          <a:effectLst/>
                        </a:rPr>
                        <a:t>&gt;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greater than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&amp;gt;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&amp;#62;</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468734834"/>
                  </a:ext>
                </a:extLst>
              </a:tr>
              <a:tr h="268364">
                <a:tc>
                  <a:txBody>
                    <a:bodyPr/>
                    <a:lstStyle/>
                    <a:p>
                      <a:pPr algn="l" fontAlgn="t"/>
                      <a:r>
                        <a:rPr lang="en-CA" sz="1400">
                          <a:effectLst/>
                        </a:rPr>
                        <a:t>&amp;</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ampersand</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&amp;amp;</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&amp;#38;</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31313737"/>
                  </a:ext>
                </a:extLst>
              </a:tr>
              <a:tr h="293881">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double quotation mark</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&amp;quot;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&amp;#34;</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331934428"/>
                  </a:ext>
                </a:extLst>
              </a:tr>
              <a:tr h="2785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single quotation mark (apostrophe)</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&amp;apos;</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&amp;#39;</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50542840"/>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cent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&amp;cent;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&amp;#162;</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538805335"/>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pound</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&amp;pound;</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&amp;#163;</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1234899"/>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yen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&amp;yen;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&amp;#165;</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140348206"/>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euro</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&amp;euro;</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&amp;#8364;</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12223750"/>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copyright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&amp;copy;</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&amp;#169;</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637565775"/>
                  </a:ext>
                </a:extLst>
              </a:tr>
              <a:tr h="277536">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CA" sz="1400">
                          <a:effectLst/>
                        </a:rPr>
                        <a:t>registered trademark</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CA" sz="1400">
                          <a:effectLst/>
                        </a:rPr>
                        <a:t>&amp;reg;</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CA" sz="1400" dirty="0">
                          <a:effectLst/>
                        </a:rPr>
                        <a:t>&amp;#174;</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4839682"/>
                  </a:ext>
                </a:extLst>
              </a:tr>
            </a:tbl>
          </a:graphicData>
        </a:graphic>
      </p:graphicFrame>
    </p:spTree>
    <p:extLst>
      <p:ext uri="{BB962C8B-B14F-4D97-AF65-F5344CB8AC3E}">
        <p14:creationId xmlns:p14="http://schemas.microsoft.com/office/powerpoint/2010/main" val="1102502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a:extLst>
              <a:ext uri="{FF2B5EF4-FFF2-40B4-BE49-F238E27FC236}">
                <a16:creationId xmlns:a16="http://schemas.microsoft.com/office/drawing/2014/main" id="{23C374D3-CAEE-7D44-B8E6-E3FD639B7F37}"/>
              </a:ext>
            </a:extLst>
          </p:cNvPr>
          <p:cNvSpPr>
            <a:spLocks noGrp="1" noChangeArrowheads="1"/>
          </p:cNvSpPr>
          <p:nvPr>
            <p:ph idx="1"/>
          </p:nvPr>
        </p:nvSpPr>
        <p:spPr>
          <a:xfrm>
            <a:off x="419098" y="2024588"/>
            <a:ext cx="10891838" cy="3938890"/>
          </a:xfrm>
        </p:spPr>
        <p:txBody>
          <a:bodyPr>
            <a:normAutofit/>
          </a:bodyPr>
          <a:lstStyle/>
          <a:p>
            <a:pPr algn="just" eaLnBrk="1" hangingPunct="1"/>
            <a:r>
              <a:rPr lang="en-US" altLang="en-US" sz="2400" dirty="0"/>
              <a:t>Search engines use meta tags to catalog pages:</a:t>
            </a:r>
          </a:p>
          <a:p>
            <a:pPr lvl="1" algn="just"/>
            <a:r>
              <a:rPr lang="en-US" altLang="en-US" sz="2000" dirty="0"/>
              <a:t>The name attribute identifies the type of meta element</a:t>
            </a:r>
          </a:p>
          <a:p>
            <a:pPr lvl="1" algn="just" eaLnBrk="1" hangingPunct="1"/>
            <a:r>
              <a:rPr lang="en-US" altLang="en-US" sz="2000" dirty="0"/>
              <a:t>The content attribute </a:t>
            </a:r>
          </a:p>
          <a:p>
            <a:pPr lvl="2" algn="just" eaLnBrk="1" hangingPunct="1"/>
            <a:r>
              <a:rPr lang="en-US" altLang="en-US" dirty="0"/>
              <a:t>Of a </a:t>
            </a:r>
            <a:r>
              <a:rPr lang="en-US" altLang="en-US" b="1" dirty="0"/>
              <a:t>keywords</a:t>
            </a:r>
            <a:r>
              <a:rPr lang="en-US" altLang="en-US" dirty="0"/>
              <a:t> meta element: provides search engines with a list of words that describe a page, which are compared with words in search requests</a:t>
            </a:r>
          </a:p>
          <a:p>
            <a:pPr lvl="2" algn="just" eaLnBrk="1" hangingPunct="1"/>
            <a:r>
              <a:rPr lang="en-US" altLang="en-US" dirty="0"/>
              <a:t>Of a </a:t>
            </a:r>
            <a:r>
              <a:rPr lang="en-US" altLang="en-US" b="1" dirty="0"/>
              <a:t>description</a:t>
            </a:r>
            <a:r>
              <a:rPr lang="en-US" altLang="en-US" dirty="0"/>
              <a:t> meta element: provides a three- to four-line description of a site in sentence form, used by search engines to catalog your site. This text is sometimes displayed as part of the search result</a:t>
            </a:r>
          </a:p>
          <a:p>
            <a:pPr algn="just"/>
            <a:r>
              <a:rPr lang="en-US" altLang="en-US" sz="2400" dirty="0"/>
              <a:t>Meta elements are not visible to users.</a:t>
            </a:r>
          </a:p>
          <a:p>
            <a:pPr algn="just"/>
            <a:r>
              <a:rPr lang="en-US" altLang="en-US" sz="2400" dirty="0"/>
              <a:t>Must be placed inside the head section of your HTML documents, otherwise they will not be read by search engines.</a:t>
            </a:r>
          </a:p>
        </p:txBody>
      </p:sp>
      <p:sp>
        <p:nvSpPr>
          <p:cNvPr id="120835" name="Slide Number Placeholder 3">
            <a:extLst>
              <a:ext uri="{FF2B5EF4-FFF2-40B4-BE49-F238E27FC236}">
                <a16:creationId xmlns:a16="http://schemas.microsoft.com/office/drawing/2014/main" id="{A080AA2F-A2BB-8241-B4AB-AA9CCF59DB9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3D7C640-38AD-1944-AF44-17110B027B6C}" type="slidenum">
              <a:rPr lang="en-US" altLang="en-US" sz="1200">
                <a:solidFill>
                  <a:schemeClr val="tx1"/>
                </a:solidFill>
              </a:rPr>
              <a:pPr eaLnBrk="1" hangingPunct="1"/>
              <a:t>43</a:t>
            </a:fld>
            <a:endParaRPr lang="en-US" altLang="en-US" sz="1200">
              <a:solidFill>
                <a:schemeClr val="tx1"/>
              </a:solidFill>
            </a:endParaRPr>
          </a:p>
        </p:txBody>
      </p:sp>
      <p:sp>
        <p:nvSpPr>
          <p:cNvPr id="98307" name="Rectangle 2">
            <a:extLst>
              <a:ext uri="{FF2B5EF4-FFF2-40B4-BE49-F238E27FC236}">
                <a16:creationId xmlns:a16="http://schemas.microsoft.com/office/drawing/2014/main" id="{7F639CAE-2C58-8A49-8D7E-1D0F3ECDFF41}"/>
              </a:ext>
            </a:extLst>
          </p:cNvPr>
          <p:cNvSpPr>
            <a:spLocks noGrp="1" noChangeArrowheads="1"/>
          </p:cNvSpPr>
          <p:nvPr>
            <p:ph type="title"/>
          </p:nvPr>
        </p:nvSpPr>
        <p:spPr/>
        <p:txBody>
          <a:bodyPr/>
          <a:lstStyle/>
          <a:p>
            <a:pPr>
              <a:defRPr/>
            </a:pPr>
            <a:r>
              <a:rPr lang="en-US" b="0" dirty="0">
                <a:latin typeface="Lucida Console" pitchFamily="49" charset="0"/>
              </a:rPr>
              <a:t>meta</a:t>
            </a:r>
            <a:r>
              <a:rPr lang="en-US" dirty="0"/>
              <a:t> Elements</a:t>
            </a:r>
          </a:p>
        </p:txBody>
      </p:sp>
    </p:spTree>
    <p:extLst>
      <p:ext uri="{BB962C8B-B14F-4D97-AF65-F5344CB8AC3E}">
        <p14:creationId xmlns:p14="http://schemas.microsoft.com/office/powerpoint/2010/main" val="1820098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44E8-9BC0-6240-A594-A037E3290698}"/>
              </a:ext>
            </a:extLst>
          </p:cNvPr>
          <p:cNvSpPr>
            <a:spLocks noGrp="1"/>
          </p:cNvSpPr>
          <p:nvPr>
            <p:ph type="title"/>
          </p:nvPr>
        </p:nvSpPr>
        <p:spPr/>
        <p:txBody>
          <a:bodyPr/>
          <a:lstStyle/>
          <a:p>
            <a:r>
              <a:rPr lang="en-CA" dirty="0"/>
              <a:t>Examples</a:t>
            </a:r>
            <a:endParaRPr lang="en-US" dirty="0"/>
          </a:p>
        </p:txBody>
      </p:sp>
      <p:sp>
        <p:nvSpPr>
          <p:cNvPr id="3" name="Content Placeholder 2">
            <a:extLst>
              <a:ext uri="{FF2B5EF4-FFF2-40B4-BE49-F238E27FC236}">
                <a16:creationId xmlns:a16="http://schemas.microsoft.com/office/drawing/2014/main" id="{CFA4290B-7D9F-8446-8387-812CB85DC0F0}"/>
              </a:ext>
            </a:extLst>
          </p:cNvPr>
          <p:cNvSpPr>
            <a:spLocks noGrp="1"/>
          </p:cNvSpPr>
          <p:nvPr>
            <p:ph idx="1"/>
          </p:nvPr>
        </p:nvSpPr>
        <p:spPr/>
        <p:txBody>
          <a:bodyPr>
            <a:normAutofit/>
          </a:bodyPr>
          <a:lstStyle/>
          <a:p>
            <a:r>
              <a:rPr lang="en-CA" sz="2400" b="1" dirty="0"/>
              <a:t>Define keywords for search engines:</a:t>
            </a:r>
          </a:p>
          <a:p>
            <a:pPr lvl="1"/>
            <a:r>
              <a:rPr lang="en-CA" dirty="0"/>
              <a:t>&lt;meta name="</a:t>
            </a:r>
            <a:r>
              <a:rPr lang="en-CA" dirty="0">
                <a:solidFill>
                  <a:srgbClr val="C00000"/>
                </a:solidFill>
              </a:rPr>
              <a:t>keywords</a:t>
            </a:r>
            <a:r>
              <a:rPr lang="en-CA" dirty="0"/>
              <a:t>" content="HTML, CSS, XML, XHTML, JavaScript"&gt;</a:t>
            </a:r>
          </a:p>
          <a:p>
            <a:r>
              <a:rPr lang="en-CA" sz="2400" b="1" dirty="0"/>
              <a:t>Define a description of your web page:</a:t>
            </a:r>
          </a:p>
          <a:p>
            <a:pPr lvl="1"/>
            <a:r>
              <a:rPr lang="en-CA" dirty="0"/>
              <a:t>&lt;meta name="</a:t>
            </a:r>
            <a:r>
              <a:rPr lang="en-CA" dirty="0">
                <a:solidFill>
                  <a:srgbClr val="C00000"/>
                </a:solidFill>
              </a:rPr>
              <a:t>description</a:t>
            </a:r>
            <a:r>
              <a:rPr lang="en-CA" dirty="0"/>
              <a:t>" content="Free Web tutorials on HTML and CSS"&gt;</a:t>
            </a:r>
          </a:p>
          <a:p>
            <a:r>
              <a:rPr lang="en-CA" sz="2400" b="1" dirty="0"/>
              <a:t>Define the author of a page:</a:t>
            </a:r>
          </a:p>
          <a:p>
            <a:pPr lvl="1"/>
            <a:r>
              <a:rPr lang="en-CA" dirty="0"/>
              <a:t>&lt;meta name="</a:t>
            </a:r>
            <a:r>
              <a:rPr lang="en-CA" dirty="0">
                <a:solidFill>
                  <a:srgbClr val="C00000"/>
                </a:solidFill>
              </a:rPr>
              <a:t>author</a:t>
            </a:r>
            <a:r>
              <a:rPr lang="en-CA" dirty="0"/>
              <a:t>" content="John Doe"&gt;</a:t>
            </a:r>
          </a:p>
          <a:p>
            <a:r>
              <a:rPr lang="en-CA" sz="2400" b="1" dirty="0"/>
              <a:t>Setting the viewport to make your website look good on all devices:</a:t>
            </a:r>
          </a:p>
          <a:p>
            <a:pPr lvl="1"/>
            <a:r>
              <a:rPr lang="en-CA" dirty="0"/>
              <a:t>&lt;meta name="</a:t>
            </a:r>
            <a:r>
              <a:rPr lang="en-CA" dirty="0">
                <a:solidFill>
                  <a:srgbClr val="C00000"/>
                </a:solidFill>
              </a:rPr>
              <a:t>viewport</a:t>
            </a:r>
            <a:r>
              <a:rPr lang="en-CA" dirty="0"/>
              <a:t>" content="width=device-width, initial-scale=1.0"&gt;</a:t>
            </a:r>
            <a:endParaRPr lang="en-US" dirty="0"/>
          </a:p>
        </p:txBody>
      </p:sp>
      <p:sp>
        <p:nvSpPr>
          <p:cNvPr id="4" name="Slide Number Placeholder 3">
            <a:extLst>
              <a:ext uri="{FF2B5EF4-FFF2-40B4-BE49-F238E27FC236}">
                <a16:creationId xmlns:a16="http://schemas.microsoft.com/office/drawing/2014/main" id="{E034CB49-4D7B-4F47-964B-9A2055F426D5}"/>
              </a:ext>
            </a:extLst>
          </p:cNvPr>
          <p:cNvSpPr>
            <a:spLocks noGrp="1"/>
          </p:cNvSpPr>
          <p:nvPr>
            <p:ph type="sldNum" sz="quarter" idx="12"/>
          </p:nvPr>
        </p:nvSpPr>
        <p:spPr/>
        <p:txBody>
          <a:bodyPr/>
          <a:lstStyle/>
          <a:p>
            <a:fld id="{4EF9C409-AEBC-AC4B-B24C-458B6F1C7CF1}" type="slidenum">
              <a:rPr lang="en-US" smtClean="0"/>
              <a:pPr/>
              <a:t>44</a:t>
            </a:fld>
            <a:endParaRPr lang="en-US"/>
          </a:p>
        </p:txBody>
      </p:sp>
    </p:spTree>
    <p:extLst>
      <p:ext uri="{BB962C8B-B14F-4D97-AF65-F5344CB8AC3E}">
        <p14:creationId xmlns:p14="http://schemas.microsoft.com/office/powerpoint/2010/main" val="626760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a:t>
            </a:r>
          </a:p>
        </p:txBody>
      </p:sp>
      <p:sp>
        <p:nvSpPr>
          <p:cNvPr id="3" name="Content Placeholder 2"/>
          <p:cNvSpPr>
            <a:spLocks noGrp="1"/>
          </p:cNvSpPr>
          <p:nvPr>
            <p:ph idx="1"/>
          </p:nvPr>
        </p:nvSpPr>
        <p:spPr>
          <a:xfrm>
            <a:off x="838200" y="1690688"/>
            <a:ext cx="10515600" cy="4351338"/>
          </a:xfrm>
        </p:spPr>
        <p:txBody>
          <a:bodyPr>
            <a:normAutofit/>
          </a:bodyPr>
          <a:lstStyle/>
          <a:p>
            <a:r>
              <a:rPr lang="en-US" sz="3200" dirty="0">
                <a:latin typeface="Tw Cen MT" charset="0"/>
              </a:rPr>
              <a:t>Your web site should be a collection of several separate pages, they are connected together via hyperlinks.</a:t>
            </a:r>
          </a:p>
          <a:p>
            <a:pPr algn="just"/>
            <a:r>
              <a:rPr lang="en-US" sz="3200" dirty="0">
                <a:latin typeface="Tw Cen MT" charset="0"/>
              </a:rPr>
              <a:t>A hyperlink is created via anchor tag </a:t>
            </a:r>
            <a:r>
              <a:rPr lang="en-US" sz="3200" b="1" dirty="0">
                <a:solidFill>
                  <a:srgbClr val="800000"/>
                </a:solidFill>
                <a:latin typeface="Consolas" charset="0"/>
              </a:rPr>
              <a:t>&lt;a&gt;</a:t>
            </a:r>
            <a:r>
              <a:rPr lang="en-US" sz="3200" dirty="0">
                <a:latin typeface="Consolas" charset="0"/>
              </a:rPr>
              <a:t> </a:t>
            </a:r>
            <a:r>
              <a:rPr lang="en-US" sz="3200" dirty="0">
                <a:latin typeface="Tw Cen MT" charset="0"/>
              </a:rPr>
              <a:t>and the document's unique address known as a URL (Uniform Resource Locator).</a:t>
            </a:r>
          </a:p>
          <a:p>
            <a:r>
              <a:rPr lang="en-US" sz="3200" dirty="0">
                <a:latin typeface="Tw Cen MT" charset="0"/>
              </a:rPr>
              <a:t>What are some types of links that you can have on your web page?</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45</a:t>
            </a:fld>
            <a:endParaRPr lang="en-US"/>
          </a:p>
        </p:txBody>
      </p:sp>
    </p:spTree>
    <p:extLst>
      <p:ext uri="{BB962C8B-B14F-4D97-AF65-F5344CB8AC3E}">
        <p14:creationId xmlns:p14="http://schemas.microsoft.com/office/powerpoint/2010/main" val="578984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a:t>
            </a:r>
          </a:p>
        </p:txBody>
      </p:sp>
      <p:sp>
        <p:nvSpPr>
          <p:cNvPr id="3" name="Content Placeholder 2"/>
          <p:cNvSpPr>
            <a:spLocks noGrp="1"/>
          </p:cNvSpPr>
          <p:nvPr>
            <p:ph idx="1"/>
          </p:nvPr>
        </p:nvSpPr>
        <p:spPr>
          <a:xfrm>
            <a:off x="838200" y="1690688"/>
            <a:ext cx="10515600" cy="4351338"/>
          </a:xfrm>
        </p:spPr>
        <p:txBody>
          <a:bodyPr>
            <a:noAutofit/>
          </a:bodyPr>
          <a:lstStyle/>
          <a:p>
            <a:r>
              <a:rPr lang="en-US" dirty="0"/>
              <a:t>Links can be created to:</a:t>
            </a:r>
          </a:p>
          <a:p>
            <a:pPr lvl="1"/>
            <a:r>
              <a:rPr lang="en-US" sz="2800" dirty="0"/>
              <a:t>external site (or to individual resources such as images or movies on an external site).</a:t>
            </a:r>
          </a:p>
          <a:p>
            <a:pPr lvl="1"/>
            <a:r>
              <a:rPr lang="en-US" sz="2800" dirty="0"/>
              <a:t>other pages or resources within the current site.</a:t>
            </a:r>
          </a:p>
          <a:p>
            <a:pPr lvl="1"/>
            <a:r>
              <a:rPr lang="en-US" sz="2800" dirty="0"/>
              <a:t>other places within the current page.</a:t>
            </a:r>
          </a:p>
          <a:p>
            <a:pPr lvl="1"/>
            <a:r>
              <a:rPr lang="en-US" sz="2800" dirty="0"/>
              <a:t>particular locations on another page.</a:t>
            </a:r>
          </a:p>
          <a:p>
            <a:pPr lvl="1"/>
            <a:r>
              <a:rPr lang="en-US" sz="2800" dirty="0"/>
              <a:t>give instructions to the browser to start the user’s email program.</a:t>
            </a:r>
          </a:p>
          <a:p>
            <a:pPr lvl="1"/>
            <a:r>
              <a:rPr lang="en-US" sz="2800" dirty="0"/>
              <a:t>give instructions to the browser to use the formatting from a </a:t>
            </a:r>
            <a:r>
              <a:rPr lang="en-US" sz="2800" dirty="0" err="1"/>
              <a:t>css</a:t>
            </a:r>
            <a:r>
              <a:rPr lang="en-US" sz="2800" dirty="0"/>
              <a:t> file.</a:t>
            </a:r>
          </a:p>
          <a:p>
            <a:pPr lvl="1"/>
            <a:r>
              <a:rPr lang="en-US" sz="2800" dirty="0"/>
              <a:t>give instruction to the browser to execute a </a:t>
            </a:r>
            <a:r>
              <a:rPr lang="en-US" sz="2800" dirty="0" err="1"/>
              <a:t>Javascript</a:t>
            </a:r>
            <a:r>
              <a:rPr lang="en-US" sz="2800" dirty="0"/>
              <a:t> function. </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46</a:t>
            </a:fld>
            <a:endParaRPr lang="en-US"/>
          </a:p>
        </p:txBody>
      </p:sp>
    </p:spTree>
    <p:extLst>
      <p:ext uri="{BB962C8B-B14F-4D97-AF65-F5344CB8AC3E}">
        <p14:creationId xmlns:p14="http://schemas.microsoft.com/office/powerpoint/2010/main" val="2250675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marL="0" indent="0">
              <a:buNone/>
            </a:pPr>
            <a:r>
              <a:rPr lang="en-US" dirty="0"/>
              <a:t>A link has three parts:</a:t>
            </a:r>
          </a:p>
          <a:p>
            <a:pPr lvl="1"/>
            <a:r>
              <a:rPr lang="en-US" sz="2800" dirty="0"/>
              <a:t>Destination</a:t>
            </a:r>
          </a:p>
          <a:p>
            <a:pPr lvl="2"/>
            <a:r>
              <a:rPr lang="en-US" sz="2800" dirty="0">
                <a:latin typeface="Tw Cen MT" charset="0"/>
              </a:rPr>
              <a:t>The </a:t>
            </a:r>
            <a:r>
              <a:rPr lang="en-US" sz="2800" dirty="0">
                <a:solidFill>
                  <a:srgbClr val="800000"/>
                </a:solidFill>
                <a:latin typeface="Tw Cen MT" charset="0"/>
              </a:rPr>
              <a:t>destination</a:t>
            </a:r>
            <a:r>
              <a:rPr lang="en-US" sz="2800" dirty="0">
                <a:latin typeface="Tw Cen MT" charset="0"/>
              </a:rPr>
              <a:t> is the most important part. It specifies what page will be loaded when user clicks.</a:t>
            </a:r>
            <a:endParaRPr lang="en-US" sz="2800" dirty="0"/>
          </a:p>
          <a:p>
            <a:pPr lvl="1"/>
            <a:r>
              <a:rPr lang="en-US" sz="2800" dirty="0"/>
              <a:t>Label</a:t>
            </a:r>
          </a:p>
          <a:p>
            <a:pPr lvl="2"/>
            <a:r>
              <a:rPr lang="en-US" sz="2800" dirty="0">
                <a:latin typeface="Tw Cen MT" charset="0"/>
              </a:rPr>
              <a:t>The </a:t>
            </a:r>
            <a:r>
              <a:rPr lang="en-US" sz="2800" dirty="0">
                <a:solidFill>
                  <a:srgbClr val="800000"/>
                </a:solidFill>
                <a:latin typeface="Tw Cen MT" charset="0"/>
              </a:rPr>
              <a:t>label</a:t>
            </a:r>
            <a:r>
              <a:rPr lang="en-US" sz="2800" dirty="0">
                <a:latin typeface="Tw Cen MT" charset="0"/>
              </a:rPr>
              <a:t> specifies the text of the hyperlink.</a:t>
            </a:r>
            <a:endParaRPr lang="en-US" sz="2800" dirty="0"/>
          </a:p>
          <a:p>
            <a:pPr lvl="1"/>
            <a:r>
              <a:rPr lang="en-US" sz="2800" dirty="0"/>
              <a:t>Target</a:t>
            </a:r>
          </a:p>
          <a:p>
            <a:pPr lvl="2" algn="just"/>
            <a:r>
              <a:rPr lang="en-US" sz="2800" dirty="0">
                <a:latin typeface="Tw Cen MT" charset="0"/>
              </a:rPr>
              <a:t>The </a:t>
            </a:r>
            <a:r>
              <a:rPr lang="en-US" sz="2800" dirty="0">
                <a:solidFill>
                  <a:srgbClr val="800000"/>
                </a:solidFill>
                <a:latin typeface="Tw Cen MT" charset="0"/>
              </a:rPr>
              <a:t>target</a:t>
            </a:r>
            <a:r>
              <a:rPr lang="en-US" sz="2800" dirty="0">
                <a:latin typeface="Tw Cen MT" charset="0"/>
              </a:rPr>
              <a:t> is optional. It determines where the destination will be displayed. </a:t>
            </a:r>
          </a:p>
          <a:p>
            <a:pPr lvl="2" algn="just"/>
            <a:r>
              <a:rPr lang="en-US" sz="2800" dirty="0">
                <a:latin typeface="Tw Cen MT" charset="0"/>
              </a:rPr>
              <a:t>The target might be a new window, a different frame, or, most common, the current window.</a:t>
            </a:r>
          </a:p>
          <a:p>
            <a:pPr lvl="2"/>
            <a:endParaRPr lang="en-US"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47</a:t>
            </a:fld>
            <a:endParaRPr lang="en-US"/>
          </a:p>
        </p:txBody>
      </p:sp>
    </p:spTree>
    <p:extLst>
      <p:ext uri="{BB962C8B-B14F-4D97-AF65-F5344CB8AC3E}">
        <p14:creationId xmlns:p14="http://schemas.microsoft.com/office/powerpoint/2010/main" val="2998347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21AB-FA2B-9440-AA6E-72F9D2995C25}"/>
              </a:ext>
            </a:extLst>
          </p:cNvPr>
          <p:cNvSpPr>
            <a:spLocks noGrp="1"/>
          </p:cNvSpPr>
          <p:nvPr>
            <p:ph type="title"/>
          </p:nvPr>
        </p:nvSpPr>
        <p:spPr/>
        <p:txBody>
          <a:bodyPr/>
          <a:lstStyle/>
          <a:p>
            <a:r>
              <a:rPr lang="en-US" dirty="0"/>
              <a:t>Links</a:t>
            </a:r>
          </a:p>
        </p:txBody>
      </p:sp>
      <p:sp>
        <p:nvSpPr>
          <p:cNvPr id="4" name="Slide Number Placeholder 3">
            <a:extLst>
              <a:ext uri="{FF2B5EF4-FFF2-40B4-BE49-F238E27FC236}">
                <a16:creationId xmlns:a16="http://schemas.microsoft.com/office/drawing/2014/main" id="{FEFBAA2A-37AD-EF4C-80D3-3AC60513DFCE}"/>
              </a:ext>
            </a:extLst>
          </p:cNvPr>
          <p:cNvSpPr>
            <a:spLocks noGrp="1"/>
          </p:cNvSpPr>
          <p:nvPr>
            <p:ph type="sldNum" sz="quarter" idx="12"/>
          </p:nvPr>
        </p:nvSpPr>
        <p:spPr/>
        <p:txBody>
          <a:bodyPr/>
          <a:lstStyle/>
          <a:p>
            <a:fld id="{4EF9C409-AEBC-AC4B-B24C-458B6F1C7CF1}" type="slidenum">
              <a:rPr lang="en-US" smtClean="0"/>
              <a:pPr/>
              <a:t>48</a:t>
            </a:fld>
            <a:endParaRPr lang="en-US"/>
          </a:p>
        </p:txBody>
      </p:sp>
      <p:graphicFrame>
        <p:nvGraphicFramePr>
          <p:cNvPr id="5" name="Object 3">
            <a:extLst>
              <a:ext uri="{FF2B5EF4-FFF2-40B4-BE49-F238E27FC236}">
                <a16:creationId xmlns:a16="http://schemas.microsoft.com/office/drawing/2014/main" id="{161295E6-E801-8E42-88DE-5DB0003DA183}"/>
              </a:ext>
            </a:extLst>
          </p:cNvPr>
          <p:cNvGraphicFramePr>
            <a:graphicFrameLocks noChangeAspect="1"/>
          </p:cNvGraphicFramePr>
          <p:nvPr>
            <p:extLst>
              <p:ext uri="{D42A27DB-BD31-4B8C-83A1-F6EECF244321}">
                <p14:modId xmlns:p14="http://schemas.microsoft.com/office/powerpoint/2010/main" val="1440524176"/>
              </p:ext>
            </p:extLst>
          </p:nvPr>
        </p:nvGraphicFramePr>
        <p:xfrm>
          <a:off x="2590800" y="1981200"/>
          <a:ext cx="7607300" cy="3124200"/>
        </p:xfrm>
        <a:graphic>
          <a:graphicData uri="http://schemas.openxmlformats.org/presentationml/2006/ole">
            <mc:AlternateContent xmlns:mc="http://schemas.openxmlformats.org/markup-compatibility/2006">
              <mc:Choice xmlns:v="urn:schemas-microsoft-com:vml" Requires="v">
                <p:oleObj spid="_x0000_s7178" name="Visio" r:id="rId3" imgW="6334077" imgH="2343285" progId="Visio.Drawing.11">
                  <p:embed/>
                </p:oleObj>
              </mc:Choice>
              <mc:Fallback>
                <p:oleObj name="Visio" r:id="rId3" imgW="6334077" imgH="2343285" progId="Visio.Drawing.11">
                  <p:embed/>
                  <p:pic>
                    <p:nvPicPr>
                      <p:cNvPr id="225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81200"/>
                        <a:ext cx="7607300" cy="3124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85262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0C3B-035C-DC47-8D89-9EBF924B8A50}"/>
              </a:ext>
            </a:extLst>
          </p:cNvPr>
          <p:cNvSpPr>
            <a:spLocks noGrp="1"/>
          </p:cNvSpPr>
          <p:nvPr>
            <p:ph type="title"/>
          </p:nvPr>
        </p:nvSpPr>
        <p:spPr/>
        <p:txBody>
          <a:bodyPr/>
          <a:lstStyle/>
          <a:p>
            <a:r>
              <a:rPr lang="en-US" dirty="0"/>
              <a:t>Brief </a:t>
            </a:r>
            <a:r>
              <a:rPr lang="en-US" dirty="0">
                <a:solidFill>
                  <a:schemeClr val="accent5">
                    <a:lumMod val="50000"/>
                  </a:schemeClr>
                </a:solidFill>
              </a:rPr>
              <a:t>History</a:t>
            </a:r>
            <a:r>
              <a:rPr lang="en-US" dirty="0"/>
              <a:t> of HTML</a:t>
            </a:r>
          </a:p>
        </p:txBody>
      </p:sp>
      <p:sp>
        <p:nvSpPr>
          <p:cNvPr id="3" name="Content Placeholder 2">
            <a:extLst>
              <a:ext uri="{FF2B5EF4-FFF2-40B4-BE49-F238E27FC236}">
                <a16:creationId xmlns:a16="http://schemas.microsoft.com/office/drawing/2014/main" id="{A8C6C6CF-6192-BE46-97A7-AC5750E0503C}"/>
              </a:ext>
            </a:extLst>
          </p:cNvPr>
          <p:cNvSpPr>
            <a:spLocks noGrp="1"/>
          </p:cNvSpPr>
          <p:nvPr>
            <p:ph idx="1"/>
          </p:nvPr>
        </p:nvSpPr>
        <p:spPr/>
        <p:txBody>
          <a:bodyPr>
            <a:normAutofit/>
          </a:bodyPr>
          <a:lstStyle/>
          <a:p>
            <a:pPr algn="just"/>
            <a:r>
              <a:rPr lang="en-CA" dirty="0"/>
              <a:t> World-Wide-Web is a collection of hyperlinked pages of information distributed over the internet. </a:t>
            </a:r>
          </a:p>
          <a:p>
            <a:pPr algn="just"/>
            <a:r>
              <a:rPr lang="en-CA" dirty="0"/>
              <a:t>This was invented by Tim Berners-Lee, a physicist working at CERN.</a:t>
            </a:r>
          </a:p>
          <a:p>
            <a:pPr marL="446088" lvl="1" indent="-238125" algn="just"/>
            <a:r>
              <a:rPr lang="en-CA" dirty="0"/>
              <a:t>He wanted a way for physicists to share information about their research - the World-Wide-Web was his solution. </a:t>
            </a:r>
          </a:p>
          <a:p>
            <a:pPr algn="just"/>
            <a:r>
              <a:rPr lang="en-CA" dirty="0"/>
              <a:t>Initially, the Web was text-only. The early browser was Links.</a:t>
            </a:r>
          </a:p>
          <a:p>
            <a:pPr algn="just"/>
            <a:r>
              <a:rPr lang="en-CA" dirty="0"/>
              <a:t>Graphics came later with a browser called NCSA Mosaic. </a:t>
            </a:r>
          </a:p>
          <a:p>
            <a:pPr marL="446088" lvl="1" indent="-238125" algn="just"/>
            <a:r>
              <a:rPr lang="en-CA" dirty="0"/>
              <a:t>Both Microsoft's Internet Explorer and Netscape were originally based on NCSA Mosaic</a:t>
            </a:r>
            <a:endParaRPr lang="en-US" dirty="0"/>
          </a:p>
        </p:txBody>
      </p:sp>
      <p:sp>
        <p:nvSpPr>
          <p:cNvPr id="4" name="Slide Number Placeholder 3">
            <a:extLst>
              <a:ext uri="{FF2B5EF4-FFF2-40B4-BE49-F238E27FC236}">
                <a16:creationId xmlns:a16="http://schemas.microsoft.com/office/drawing/2014/main" id="{C326C6DF-B109-FE43-8FBA-FD1E4506E2C1}"/>
              </a:ext>
            </a:extLst>
          </p:cNvPr>
          <p:cNvSpPr>
            <a:spLocks noGrp="1"/>
          </p:cNvSpPr>
          <p:nvPr>
            <p:ph type="sldNum" sz="quarter" idx="12"/>
          </p:nvPr>
        </p:nvSpPr>
        <p:spPr/>
        <p:txBody>
          <a:bodyPr/>
          <a:lstStyle/>
          <a:p>
            <a:fld id="{4EF9C409-AEBC-AC4B-B24C-458B6F1C7CF1}" type="slidenum">
              <a:rPr lang="en-US" smtClean="0"/>
              <a:pPr/>
              <a:t>4</a:t>
            </a:fld>
            <a:endParaRPr lang="en-US"/>
          </a:p>
        </p:txBody>
      </p:sp>
    </p:spTree>
    <p:extLst>
      <p:ext uri="{BB962C8B-B14F-4D97-AF65-F5344CB8AC3E}">
        <p14:creationId xmlns:p14="http://schemas.microsoft.com/office/powerpoint/2010/main" val="19396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Destinations</a:t>
            </a:r>
          </a:p>
        </p:txBody>
      </p:sp>
      <p:sp>
        <p:nvSpPr>
          <p:cNvPr id="3" name="Content Placeholder 2"/>
          <p:cNvSpPr>
            <a:spLocks noGrp="1"/>
          </p:cNvSpPr>
          <p:nvPr>
            <p:ph idx="1"/>
          </p:nvPr>
        </p:nvSpPr>
        <p:spPr>
          <a:xfrm>
            <a:off x="838200" y="1690688"/>
            <a:ext cx="10515600" cy="4351338"/>
          </a:xfrm>
        </p:spPr>
        <p:txBody>
          <a:bodyPr>
            <a:normAutofit/>
          </a:bodyPr>
          <a:lstStyle/>
          <a:p>
            <a:pPr marL="342900" indent="-342900">
              <a:buAutoNum type="arabicParenR"/>
            </a:pPr>
            <a:r>
              <a:rPr lang="en-US" dirty="0"/>
              <a:t>Link to an external site.</a:t>
            </a:r>
          </a:p>
          <a:p>
            <a:pPr marL="342900" indent="-342900">
              <a:buAutoNum type="arabicParenR"/>
            </a:pPr>
            <a:r>
              <a:rPr lang="en-US" dirty="0"/>
              <a:t>Link to a resource on an external site.</a:t>
            </a:r>
          </a:p>
          <a:p>
            <a:pPr marL="342900" indent="-342900">
              <a:buAutoNum type="arabicParenR"/>
            </a:pPr>
            <a:r>
              <a:rPr lang="en-US" dirty="0"/>
              <a:t>Link to another page on the same site as this page.</a:t>
            </a:r>
          </a:p>
          <a:p>
            <a:pPr marL="342900" indent="-342900">
              <a:buAutoNum type="arabicParenR"/>
            </a:pPr>
            <a:r>
              <a:rPr lang="en-US" dirty="0"/>
              <a:t>Link to another place on the same page.</a:t>
            </a:r>
          </a:p>
          <a:p>
            <a:pPr marL="342900" indent="-342900">
              <a:buAutoNum type="arabicParenR"/>
            </a:pPr>
            <a:r>
              <a:rPr lang="en-US" dirty="0"/>
              <a:t>Link to specific place on another page.</a:t>
            </a:r>
          </a:p>
          <a:p>
            <a:pPr marL="342900" indent="-342900">
              <a:buAutoNum type="arabicParenR"/>
            </a:pPr>
            <a:r>
              <a:rPr lang="en-US" dirty="0"/>
              <a:t>Link to an email</a:t>
            </a:r>
          </a:p>
          <a:p>
            <a:pPr marL="342900" indent="-342900">
              <a:buAutoNum type="arabicParenR"/>
            </a:pPr>
            <a:r>
              <a:rPr lang="en-US" dirty="0"/>
              <a:t>Link to JavaScript function</a:t>
            </a:r>
          </a:p>
          <a:p>
            <a:pPr marL="342900" indent="-342900">
              <a:buAutoNum type="arabicParenR"/>
            </a:pPr>
            <a:r>
              <a:rPr lang="en-US" dirty="0"/>
              <a:t>Link to a phone number</a:t>
            </a:r>
          </a:p>
          <a:p>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49</a:t>
            </a:fld>
            <a:endParaRPr lang="en-US"/>
          </a:p>
        </p:txBody>
      </p:sp>
    </p:spTree>
    <p:extLst>
      <p:ext uri="{BB962C8B-B14F-4D97-AF65-F5344CB8AC3E}">
        <p14:creationId xmlns:p14="http://schemas.microsoft.com/office/powerpoint/2010/main" val="3048484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Text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50</a:t>
            </a:fld>
            <a:endParaRPr lang="en-US"/>
          </a:p>
        </p:txBody>
      </p:sp>
      <p:sp>
        <p:nvSpPr>
          <p:cNvPr id="7" name="Content Placeholder 3">
            <a:extLst>
              <a:ext uri="{FF2B5EF4-FFF2-40B4-BE49-F238E27FC236}">
                <a16:creationId xmlns:a16="http://schemas.microsoft.com/office/drawing/2014/main" id="{67064D2A-91C3-B84C-8A90-182099195A51}"/>
              </a:ext>
            </a:extLst>
          </p:cNvPr>
          <p:cNvSpPr>
            <a:spLocks noGrp="1"/>
          </p:cNvSpPr>
          <p:nvPr>
            <p:ph idx="1"/>
          </p:nvPr>
        </p:nvSpPr>
        <p:spPr>
          <a:xfrm>
            <a:off x="1081088" y="2218508"/>
            <a:ext cx="10420350" cy="3678707"/>
          </a:xfrm>
        </p:spPr>
        <p:txBody>
          <a:bodyPr>
            <a:normAutofit fontScale="92500"/>
          </a:bodyPr>
          <a:lstStyle/>
          <a:p>
            <a:r>
              <a:rPr lang="en-US" dirty="0"/>
              <a:t>“</a:t>
            </a:r>
            <a:r>
              <a:rPr lang="en-US" u="sng" dirty="0"/>
              <a:t>Click here to see the race results</a:t>
            </a:r>
            <a:r>
              <a:rPr lang="en-US" dirty="0"/>
              <a:t>” </a:t>
            </a:r>
          </a:p>
          <a:p>
            <a:r>
              <a:rPr lang="en-US" b="1" dirty="0"/>
              <a:t>“Race Results” </a:t>
            </a:r>
            <a:r>
              <a:rPr lang="en-US" dirty="0"/>
              <a:t>or </a:t>
            </a:r>
            <a:r>
              <a:rPr lang="en-US" b="1" dirty="0"/>
              <a:t>“See Race Results”.</a:t>
            </a:r>
          </a:p>
          <a:p>
            <a:endParaRPr lang="en-US" b="1" dirty="0"/>
          </a:p>
          <a:p>
            <a:r>
              <a:rPr lang="en-US" altLang="en-US" dirty="0"/>
              <a:t>Web browsers typically </a:t>
            </a:r>
            <a:r>
              <a:rPr lang="en-US" altLang="en-US" i="1" dirty="0"/>
              <a:t>underline</a:t>
            </a:r>
            <a:r>
              <a:rPr lang="en-US" altLang="en-US" dirty="0"/>
              <a:t> text hyperlinks and color them </a:t>
            </a:r>
            <a:r>
              <a:rPr lang="en-US" altLang="en-US" i="1" dirty="0"/>
              <a:t>blue </a:t>
            </a:r>
            <a:r>
              <a:rPr lang="en-US" altLang="en-US" dirty="0"/>
              <a:t>by default.</a:t>
            </a:r>
          </a:p>
          <a:p>
            <a:r>
              <a:rPr lang="en-US" altLang="en-US" dirty="0"/>
              <a:t>This is what will be displayed </a:t>
            </a:r>
            <a:r>
              <a:rPr lang="en-US" altLang="en-US" b="1" dirty="0">
                <a:solidFill>
                  <a:srgbClr val="FF0000"/>
                </a:solidFill>
              </a:rPr>
              <a:t>unless you use CSS to override the appearance</a:t>
            </a:r>
            <a:r>
              <a:rPr lang="en-US" altLang="en-US" dirty="0"/>
              <a:t>. In that case you can make the link appear the way you want.</a:t>
            </a:r>
          </a:p>
          <a:p>
            <a:r>
              <a:rPr lang="en-US" altLang="en-US" dirty="0"/>
              <a:t>Therefore </a:t>
            </a:r>
            <a:r>
              <a:rPr lang="en-US" altLang="en-US" b="1" dirty="0">
                <a:solidFill>
                  <a:srgbClr val="FF0000"/>
                </a:solidFill>
              </a:rPr>
              <a:t>never</a:t>
            </a:r>
            <a:r>
              <a:rPr lang="en-US" altLang="en-US" dirty="0"/>
              <a:t> underline text and colour it blue if it is not a link!</a:t>
            </a:r>
          </a:p>
        </p:txBody>
      </p:sp>
      <p:sp>
        <p:nvSpPr>
          <p:cNvPr id="8" name="Content Placeholder 4">
            <a:extLst>
              <a:ext uri="{FF2B5EF4-FFF2-40B4-BE49-F238E27FC236}">
                <a16:creationId xmlns:a16="http://schemas.microsoft.com/office/drawing/2014/main" id="{1C6C9F0D-5986-5B46-BA35-0C9174F592B8}"/>
              </a:ext>
            </a:extLst>
          </p:cNvPr>
          <p:cNvSpPr txBox="1">
            <a:spLocks/>
          </p:cNvSpPr>
          <p:nvPr/>
        </p:nvSpPr>
        <p:spPr>
          <a:xfrm>
            <a:off x="1081088" y="1690688"/>
            <a:ext cx="6400800" cy="30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Some guidance … or … don’t “Click Here”</a:t>
            </a:r>
          </a:p>
        </p:txBody>
      </p:sp>
    </p:spTree>
    <p:extLst>
      <p:ext uri="{BB962C8B-B14F-4D97-AF65-F5344CB8AC3E}">
        <p14:creationId xmlns:p14="http://schemas.microsoft.com/office/powerpoint/2010/main" val="1795060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dirty="0"/>
              <a:t>When referencing a page or resource on an external site, a full </a:t>
            </a:r>
            <a:r>
              <a:rPr lang="en-US" b="1" dirty="0">
                <a:solidFill>
                  <a:schemeClr val="accent1"/>
                </a:solidFill>
              </a:rPr>
              <a:t>absolute reference</a:t>
            </a:r>
            <a:r>
              <a:rPr lang="en-US" dirty="0">
                <a:solidFill>
                  <a:schemeClr val="accent1"/>
                </a:solidFill>
              </a:rPr>
              <a:t> </a:t>
            </a:r>
            <a:r>
              <a:rPr lang="en-US" dirty="0"/>
              <a:t>is required:</a:t>
            </a:r>
          </a:p>
          <a:p>
            <a:pPr marL="342900" indent="-342900"/>
            <a:r>
              <a:rPr lang="en-US" dirty="0"/>
              <a:t>the protocol (typically, </a:t>
            </a:r>
            <a:r>
              <a:rPr lang="en-US"/>
              <a:t>http:// or https://), </a:t>
            </a:r>
            <a:endParaRPr lang="en-US" dirty="0"/>
          </a:p>
          <a:p>
            <a:pPr marL="342900" indent="-342900" algn="just"/>
            <a:r>
              <a:rPr lang="en-US" dirty="0"/>
              <a:t>the domain name, </a:t>
            </a:r>
          </a:p>
          <a:p>
            <a:pPr marL="342900" indent="-342900"/>
            <a:r>
              <a:rPr lang="en-US" dirty="0"/>
              <a:t>any paths, and then finally </a:t>
            </a:r>
          </a:p>
          <a:p>
            <a:pPr marL="342900" indent="-342900"/>
            <a:r>
              <a:rPr lang="en-US" dirty="0"/>
              <a:t>the file name of the desired resource.</a:t>
            </a:r>
          </a:p>
          <a:p>
            <a:r>
              <a:rPr lang="en-US" dirty="0"/>
              <a:t> Example:</a:t>
            </a:r>
          </a:p>
          <a:p>
            <a:pPr lvl="1"/>
            <a:r>
              <a:rPr lang="en-US" sz="2800"/>
              <a:t>https://www.microsoft.com/en-ca/education/products/office</a:t>
            </a:r>
            <a:endParaRPr lang="en-US" sz="28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51</a:t>
            </a:fld>
            <a:endParaRPr lang="en-US"/>
          </a:p>
        </p:txBody>
      </p:sp>
    </p:spTree>
    <p:extLst>
      <p:ext uri="{BB962C8B-B14F-4D97-AF65-F5344CB8AC3E}">
        <p14:creationId xmlns:p14="http://schemas.microsoft.com/office/powerpoint/2010/main" val="1216751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r>
              <a:rPr lang="en-US" sz="3200" dirty="0"/>
              <a:t>File-based absolute references should </a:t>
            </a:r>
            <a:r>
              <a:rPr lang="en-US" sz="3200" b="1" dirty="0">
                <a:solidFill>
                  <a:srgbClr val="FF0000"/>
                </a:solidFill>
              </a:rPr>
              <a:t>never</a:t>
            </a:r>
            <a:r>
              <a:rPr lang="en-US" sz="3200" dirty="0"/>
              <a:t> be used for referencing files within your own site. For example:</a:t>
            </a:r>
          </a:p>
          <a:p>
            <a:pPr>
              <a:buNone/>
            </a:pPr>
            <a:r>
              <a:rPr lang="en-US" sz="2400" dirty="0">
                <a:latin typeface="Tw Cen MT" charset="0"/>
              </a:rPr>
              <a:t>	</a:t>
            </a:r>
            <a:r>
              <a:rPr lang="en-US" sz="2000" dirty="0">
                <a:latin typeface="Tw Cen MT" charset="0"/>
              </a:rPr>
              <a:t>	</a:t>
            </a:r>
          </a:p>
          <a:p>
            <a:pPr>
              <a:buNone/>
            </a:pPr>
            <a:r>
              <a:rPr lang="en-US" dirty="0">
                <a:latin typeface="Courier New" charset="0"/>
              </a:rPr>
              <a:t>C:/My Documents/comp2511/assign2/</a:t>
            </a:r>
            <a:r>
              <a:rPr lang="en-US" dirty="0" err="1">
                <a:latin typeface="Courier New" charset="0"/>
              </a:rPr>
              <a:t>product.htm</a:t>
            </a:r>
            <a:br>
              <a:rPr lang="en-US" sz="2400" dirty="0">
                <a:latin typeface="Courier New" charset="0"/>
              </a:rPr>
            </a:br>
            <a:endParaRPr lang="en-US" sz="2400" dirty="0">
              <a:latin typeface="Courier New" charset="0"/>
            </a:endParaRPr>
          </a:p>
          <a:p>
            <a:pPr>
              <a:buNone/>
            </a:pPr>
            <a:endParaRPr lang="en-US" sz="2400" dirty="0">
              <a:latin typeface="Courier New" charset="0"/>
            </a:endParaRPr>
          </a:p>
          <a:p>
            <a:pPr algn="ctr">
              <a:buNone/>
            </a:pPr>
            <a:r>
              <a:rPr lang="en-US" sz="3200" dirty="0">
                <a:solidFill>
                  <a:srgbClr val="FF0000"/>
                </a:solidFill>
                <a:latin typeface="Tw Cen MT" charset="0"/>
              </a:rPr>
              <a:t>Why?</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52</a:t>
            </a:fld>
            <a:endParaRPr lang="en-US"/>
          </a:p>
        </p:txBody>
      </p:sp>
    </p:spTree>
    <p:extLst>
      <p:ext uri="{BB962C8B-B14F-4D97-AF65-F5344CB8AC3E}">
        <p14:creationId xmlns:p14="http://schemas.microsoft.com/office/powerpoint/2010/main" val="2089710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algn="just"/>
            <a:r>
              <a:rPr lang="en-US" dirty="0"/>
              <a:t>We also need to be able to successfully reference files within our site.</a:t>
            </a:r>
          </a:p>
          <a:p>
            <a:pPr algn="just"/>
            <a:r>
              <a:rPr lang="en-US" dirty="0"/>
              <a:t>This requires learning the syntax for so-called </a:t>
            </a:r>
            <a:r>
              <a:rPr lang="en-US" b="1" dirty="0">
                <a:solidFill>
                  <a:schemeClr val="accent1"/>
                </a:solidFill>
              </a:rPr>
              <a:t>relative referencing</a:t>
            </a:r>
            <a:r>
              <a:rPr lang="en-US" dirty="0"/>
              <a:t>. </a:t>
            </a:r>
          </a:p>
          <a:p>
            <a:pPr algn="just"/>
            <a:endParaRPr lang="en-US" dirty="0"/>
          </a:p>
          <a:p>
            <a:pPr algn="just"/>
            <a:r>
              <a:rPr lang="en-US" dirty="0"/>
              <a:t>If all the resources for the site reside within the same </a:t>
            </a:r>
            <a:r>
              <a:rPr lang="en-US" b="1" dirty="0">
                <a:solidFill>
                  <a:schemeClr val="accent1"/>
                </a:solidFill>
              </a:rPr>
              <a:t>directory</a:t>
            </a:r>
            <a:r>
              <a:rPr lang="en-US" dirty="0"/>
              <a:t> (also referred to as a </a:t>
            </a:r>
            <a:r>
              <a:rPr lang="en-US" b="1" dirty="0">
                <a:solidFill>
                  <a:schemeClr val="accent1"/>
                </a:solidFill>
              </a:rPr>
              <a:t>folder</a:t>
            </a:r>
            <a:r>
              <a:rPr lang="en-US" dirty="0"/>
              <a:t>), then you can reference those other resources simply via their filename.</a:t>
            </a:r>
          </a:p>
          <a:p>
            <a:pPr algn="just"/>
            <a:endParaRPr lang="en-US" dirty="0"/>
          </a:p>
          <a:p>
            <a:pPr algn="just"/>
            <a:r>
              <a:rPr lang="en-US" dirty="0"/>
              <a:t>However, most real-world sites contain too many files to put them all within a single directory, so a relative pathname is required along with the filename. </a:t>
            </a:r>
          </a:p>
          <a:p>
            <a:pPr algn="just"/>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53</a:t>
            </a:fld>
            <a:endParaRPr lang="en-US"/>
          </a:p>
        </p:txBody>
      </p:sp>
    </p:spTree>
    <p:extLst>
      <p:ext uri="{BB962C8B-B14F-4D97-AF65-F5344CB8AC3E}">
        <p14:creationId xmlns:p14="http://schemas.microsoft.com/office/powerpoint/2010/main" val="1859411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a:t>
            </a:r>
            <a:r>
              <a:rPr lang="en-US" dirty="0">
                <a:latin typeface="Tw Cen MT" charset="0"/>
              </a:rPr>
              <a:t> </a:t>
            </a:r>
            <a:r>
              <a:rPr lang="en-US" dirty="0"/>
              <a:t>References</a:t>
            </a:r>
          </a:p>
        </p:txBody>
      </p:sp>
      <p:sp>
        <p:nvSpPr>
          <p:cNvPr id="3" name="Content Placeholder 2"/>
          <p:cNvSpPr>
            <a:spLocks noGrp="1"/>
          </p:cNvSpPr>
          <p:nvPr>
            <p:ph idx="1"/>
          </p:nvPr>
        </p:nvSpPr>
        <p:spPr>
          <a:xfrm>
            <a:off x="463138" y="1690688"/>
            <a:ext cx="10890662" cy="4351338"/>
          </a:xfrm>
        </p:spPr>
        <p:txBody>
          <a:bodyPr>
            <a:normAutofit fontScale="92500" lnSpcReduction="10000"/>
          </a:bodyPr>
          <a:lstStyle/>
          <a:p>
            <a:pPr marL="0" indent="0">
              <a:buNone/>
            </a:pPr>
            <a:endParaRPr lang="en-US" dirty="0">
              <a:latin typeface="Tw Cen MT" charset="0"/>
            </a:endParaRPr>
          </a:p>
          <a:p>
            <a:r>
              <a:rPr lang="en-US" dirty="0">
                <a:latin typeface="Tw Cen MT" charset="0"/>
              </a:rPr>
              <a:t>A reference to another document relative to the location of the document that contains the reference.</a:t>
            </a:r>
          </a:p>
          <a:p>
            <a:pPr marL="0" indent="0">
              <a:buNone/>
            </a:pPr>
            <a:endParaRPr lang="en-US" dirty="0"/>
          </a:p>
          <a:p>
            <a:pPr algn="just"/>
            <a:r>
              <a:rPr lang="en-US" dirty="0"/>
              <a:t>Pathnames on the web follow Unix conventions.</a:t>
            </a:r>
          </a:p>
          <a:p>
            <a:pPr marL="342900" indent="-342900" algn="just"/>
            <a:r>
              <a:rPr lang="en-US" dirty="0"/>
              <a:t>Forward slashes (“/”) are used to </a:t>
            </a:r>
            <a:r>
              <a:rPr lang="en-US" b="1" dirty="0"/>
              <a:t>separate</a:t>
            </a:r>
            <a:r>
              <a:rPr lang="en-US" dirty="0"/>
              <a:t> directory names from each other and from file names. </a:t>
            </a:r>
          </a:p>
          <a:p>
            <a:pPr marL="342900" indent="-342900" algn="just"/>
            <a:r>
              <a:rPr lang="en-US" dirty="0"/>
              <a:t>Double-periods (“..”) are used to reference a directory “</a:t>
            </a:r>
            <a:r>
              <a:rPr lang="en-US" b="1" dirty="0"/>
              <a:t>above</a:t>
            </a:r>
            <a:r>
              <a:rPr lang="en-US" dirty="0"/>
              <a:t>” the current one in the directory tree.</a:t>
            </a:r>
          </a:p>
          <a:p>
            <a:pPr marL="342900" indent="-342900" algn="just"/>
            <a:r>
              <a:rPr lang="en-CA" dirty="0">
                <a:latin typeface="Tw Cen MT" charset="0"/>
              </a:rPr>
              <a:t>Another thing to be aware of is that a reference that begins with the slash is a </a:t>
            </a:r>
            <a:r>
              <a:rPr lang="en-CA" b="1">
                <a:solidFill>
                  <a:schemeClr val="tx2"/>
                </a:solidFill>
                <a:latin typeface="Tw Cen MT" charset="0"/>
              </a:rPr>
              <a:t>root reference in Unix and Linux.</a:t>
            </a:r>
            <a:r>
              <a:rPr lang="en-CA">
                <a:latin typeface="Tw Cen MT" charset="0"/>
              </a:rPr>
              <a:t> </a:t>
            </a:r>
            <a:r>
              <a:rPr lang="en-CA" dirty="0">
                <a:latin typeface="Tw Cen MT" charset="0"/>
              </a:rPr>
              <a:t>A root reference is an absolute references!</a:t>
            </a:r>
          </a:p>
          <a:p>
            <a:pPr marL="342900" indent="-342900" algn="just"/>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54</a:t>
            </a:fld>
            <a:endParaRPr lang="en-US"/>
          </a:p>
        </p:txBody>
      </p:sp>
      <p:grpSp>
        <p:nvGrpSpPr>
          <p:cNvPr id="6" name="Group 13">
            <a:extLst>
              <a:ext uri="{FF2B5EF4-FFF2-40B4-BE49-F238E27FC236}">
                <a16:creationId xmlns:a16="http://schemas.microsoft.com/office/drawing/2014/main" id="{B0217199-F61A-B441-87A4-4AD5A95D078B}"/>
              </a:ext>
            </a:extLst>
          </p:cNvPr>
          <p:cNvGrpSpPr>
            <a:grpSpLocks/>
          </p:cNvGrpSpPr>
          <p:nvPr/>
        </p:nvGrpSpPr>
        <p:grpSpPr bwMode="auto">
          <a:xfrm>
            <a:off x="6899564" y="198125"/>
            <a:ext cx="4953209" cy="1927559"/>
            <a:chOff x="762000" y="2133600"/>
            <a:chExt cx="6400800" cy="2667000"/>
          </a:xfrm>
        </p:grpSpPr>
        <p:sp>
          <p:nvSpPr>
            <p:cNvPr id="7" name="Rectangle 8">
              <a:extLst>
                <a:ext uri="{FF2B5EF4-FFF2-40B4-BE49-F238E27FC236}">
                  <a16:creationId xmlns:a16="http://schemas.microsoft.com/office/drawing/2014/main" id="{925D1810-1C56-AC41-A697-A5417F1915F8}"/>
                </a:ext>
              </a:extLst>
            </p:cNvPr>
            <p:cNvSpPr>
              <a:spLocks noChangeArrowheads="1"/>
            </p:cNvSpPr>
            <p:nvPr/>
          </p:nvSpPr>
          <p:spPr bwMode="auto">
            <a:xfrm>
              <a:off x="762000" y="2438400"/>
              <a:ext cx="6400800" cy="2362200"/>
            </a:xfrm>
            <a:prstGeom prst="rect">
              <a:avLst/>
            </a:prstGeom>
            <a:solidFill>
              <a:srgbClr val="DDDDDD"/>
            </a:solidFill>
            <a:ln w="12700" cap="sq">
              <a:solidFill>
                <a:schemeClr val="tx1"/>
              </a:solidFill>
              <a:miter lim="800000"/>
              <a:headEnd type="none" w="sm" len="sm"/>
              <a:tailEnd type="none" w="sm" len="med"/>
            </a:ln>
          </p:spPr>
          <p:txBody>
            <a:bodyPr wrap="none" anchor="ctr"/>
            <a:lstStyle/>
            <a:p>
              <a:endParaRPr lang="en-CA"/>
            </a:p>
          </p:txBody>
        </p:sp>
        <p:sp>
          <p:nvSpPr>
            <p:cNvPr id="8" name="AutoShape 5">
              <a:extLst>
                <a:ext uri="{FF2B5EF4-FFF2-40B4-BE49-F238E27FC236}">
                  <a16:creationId xmlns:a16="http://schemas.microsoft.com/office/drawing/2014/main" id="{88739083-3DDE-C24E-83DC-2F6DE63E1DDF}"/>
                </a:ext>
              </a:extLst>
            </p:cNvPr>
            <p:cNvSpPr>
              <a:spLocks noChangeArrowheads="1"/>
            </p:cNvSpPr>
            <p:nvPr/>
          </p:nvSpPr>
          <p:spPr bwMode="auto">
            <a:xfrm flipV="1">
              <a:off x="1143000" y="2743200"/>
              <a:ext cx="1676400" cy="1752600"/>
            </a:xfrm>
            <a:prstGeom prst="foldedCorner">
              <a:avLst>
                <a:gd name="adj" fmla="val 18750"/>
              </a:avLst>
            </a:prstGeom>
            <a:solidFill>
              <a:schemeClr val="bg1"/>
            </a:solidFill>
            <a:ln w="12700" cap="sq">
              <a:solidFill>
                <a:schemeClr val="tx1"/>
              </a:solidFill>
              <a:round/>
              <a:headEnd type="none" w="sm" len="sm"/>
              <a:tailEnd type="none" w="sm" len="med"/>
            </a:ln>
          </p:spPr>
          <p:txBody>
            <a:bodyPr wrap="none" anchor="ctr"/>
            <a:lstStyle/>
            <a:p>
              <a:endParaRPr lang="en-CA"/>
            </a:p>
          </p:txBody>
        </p:sp>
        <p:sp>
          <p:nvSpPr>
            <p:cNvPr id="9" name="Text Box 6">
              <a:extLst>
                <a:ext uri="{FF2B5EF4-FFF2-40B4-BE49-F238E27FC236}">
                  <a16:creationId xmlns:a16="http://schemas.microsoft.com/office/drawing/2014/main" id="{CA76C473-5C5D-FA45-B8A4-4CDB07F3FE66}"/>
                </a:ext>
              </a:extLst>
            </p:cNvPr>
            <p:cNvSpPr txBox="1">
              <a:spLocks noChangeArrowheads="1"/>
            </p:cNvSpPr>
            <p:nvPr/>
          </p:nvSpPr>
          <p:spPr bwMode="auto">
            <a:xfrm>
              <a:off x="1393824" y="4155159"/>
              <a:ext cx="8921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200" dirty="0" err="1">
                  <a:latin typeface="Tahoma" charset="0"/>
                </a:rPr>
                <a:t>index.html</a:t>
              </a:r>
              <a:endParaRPr lang="en-US" sz="1200" dirty="0">
                <a:latin typeface="Tahoma" charset="0"/>
              </a:endParaRPr>
            </a:p>
          </p:txBody>
        </p:sp>
        <p:sp>
          <p:nvSpPr>
            <p:cNvPr id="10" name="Text Box 7">
              <a:extLst>
                <a:ext uri="{FF2B5EF4-FFF2-40B4-BE49-F238E27FC236}">
                  <a16:creationId xmlns:a16="http://schemas.microsoft.com/office/drawing/2014/main" id="{CA3EBD2A-BCDA-034A-B811-9CC86F815FB8}"/>
                </a:ext>
              </a:extLst>
            </p:cNvPr>
            <p:cNvSpPr txBox="1">
              <a:spLocks noChangeArrowheads="1"/>
            </p:cNvSpPr>
            <p:nvPr/>
          </p:nvSpPr>
          <p:spPr bwMode="auto">
            <a:xfrm>
              <a:off x="1088789" y="3236666"/>
              <a:ext cx="1866823" cy="351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050" dirty="0" err="1">
                  <a:latin typeface="Tahoma" charset="0"/>
                </a:rPr>
                <a:t>href</a:t>
              </a:r>
              <a:r>
                <a:rPr lang="en-CA" sz="1050" dirty="0">
                  <a:latin typeface="Tahoma" charset="0"/>
                </a:rPr>
                <a:t>=“</a:t>
              </a:r>
              <a:r>
                <a:rPr lang="en-CA" sz="1050" dirty="0" err="1">
                  <a:latin typeface="Tahoma" charset="0"/>
                </a:rPr>
                <a:t>products.html</a:t>
              </a:r>
              <a:r>
                <a:rPr lang="en-CA" sz="1050" dirty="0">
                  <a:latin typeface="Tahoma" charset="0"/>
                </a:rPr>
                <a:t>”</a:t>
              </a:r>
              <a:endParaRPr lang="en-US" sz="1050" dirty="0">
                <a:latin typeface="Tahoma" charset="0"/>
              </a:endParaRPr>
            </a:p>
          </p:txBody>
        </p:sp>
        <p:sp>
          <p:nvSpPr>
            <p:cNvPr id="11" name="Rectangle 9">
              <a:extLst>
                <a:ext uri="{FF2B5EF4-FFF2-40B4-BE49-F238E27FC236}">
                  <a16:creationId xmlns:a16="http://schemas.microsoft.com/office/drawing/2014/main" id="{93939999-0BE9-4B43-B88E-80F12CCE53CD}"/>
                </a:ext>
              </a:extLst>
            </p:cNvPr>
            <p:cNvSpPr>
              <a:spLocks noChangeArrowheads="1"/>
            </p:cNvSpPr>
            <p:nvPr/>
          </p:nvSpPr>
          <p:spPr bwMode="auto">
            <a:xfrm>
              <a:off x="762000" y="2133600"/>
              <a:ext cx="1905000" cy="304800"/>
            </a:xfrm>
            <a:prstGeom prst="rect">
              <a:avLst/>
            </a:prstGeom>
            <a:solidFill>
              <a:srgbClr val="DDDDDD"/>
            </a:solidFill>
            <a:ln w="12700" cap="sq">
              <a:solidFill>
                <a:schemeClr val="tx1"/>
              </a:solidFill>
              <a:miter lim="800000"/>
              <a:headEnd type="none" w="sm" len="sm"/>
              <a:tailEnd type="none" w="sm" len="med"/>
            </a:ln>
          </p:spPr>
          <p:txBody>
            <a:bodyPr wrap="none" anchor="ctr"/>
            <a:lstStyle/>
            <a:p>
              <a:endParaRPr lang="en-CA"/>
            </a:p>
          </p:txBody>
        </p:sp>
        <p:sp>
          <p:nvSpPr>
            <p:cNvPr id="12" name="AutoShape 10">
              <a:extLst>
                <a:ext uri="{FF2B5EF4-FFF2-40B4-BE49-F238E27FC236}">
                  <a16:creationId xmlns:a16="http://schemas.microsoft.com/office/drawing/2014/main" id="{59C2C596-05AC-F841-9819-85C4B5E27354}"/>
                </a:ext>
              </a:extLst>
            </p:cNvPr>
            <p:cNvSpPr>
              <a:spLocks noChangeArrowheads="1"/>
            </p:cNvSpPr>
            <p:nvPr/>
          </p:nvSpPr>
          <p:spPr bwMode="auto">
            <a:xfrm flipV="1">
              <a:off x="4419600" y="2743200"/>
              <a:ext cx="1676400" cy="1752600"/>
            </a:xfrm>
            <a:prstGeom prst="foldedCorner">
              <a:avLst>
                <a:gd name="adj" fmla="val 18750"/>
              </a:avLst>
            </a:prstGeom>
            <a:solidFill>
              <a:schemeClr val="bg1"/>
            </a:solidFill>
            <a:ln w="12700" cap="sq">
              <a:solidFill>
                <a:schemeClr val="tx1"/>
              </a:solidFill>
              <a:round/>
              <a:headEnd type="none" w="sm" len="sm"/>
              <a:tailEnd type="none" w="sm" len="med"/>
            </a:ln>
          </p:spPr>
          <p:txBody>
            <a:bodyPr wrap="none" anchor="ctr"/>
            <a:lstStyle/>
            <a:p>
              <a:endParaRPr lang="en-CA"/>
            </a:p>
          </p:txBody>
        </p:sp>
        <p:sp>
          <p:nvSpPr>
            <p:cNvPr id="13" name="Text Box 11">
              <a:extLst>
                <a:ext uri="{FF2B5EF4-FFF2-40B4-BE49-F238E27FC236}">
                  <a16:creationId xmlns:a16="http://schemas.microsoft.com/office/drawing/2014/main" id="{4E718C99-4F9A-4A4F-A6CD-C063F5E4AB70}"/>
                </a:ext>
              </a:extLst>
            </p:cNvPr>
            <p:cNvSpPr txBox="1">
              <a:spLocks noChangeArrowheads="1"/>
            </p:cNvSpPr>
            <p:nvPr/>
          </p:nvSpPr>
          <p:spPr bwMode="auto">
            <a:xfrm>
              <a:off x="4547432" y="4180335"/>
              <a:ext cx="11112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200" dirty="0" err="1">
                  <a:latin typeface="Tahoma" charset="0"/>
                </a:rPr>
                <a:t>products.html</a:t>
              </a:r>
              <a:endParaRPr lang="en-US" sz="1200" dirty="0">
                <a:latin typeface="Tahoma" charset="0"/>
              </a:endParaRPr>
            </a:p>
          </p:txBody>
        </p:sp>
        <p:sp>
          <p:nvSpPr>
            <p:cNvPr id="14" name="Line 12">
              <a:extLst>
                <a:ext uri="{FF2B5EF4-FFF2-40B4-BE49-F238E27FC236}">
                  <a16:creationId xmlns:a16="http://schemas.microsoft.com/office/drawing/2014/main" id="{9CBD3D9F-9F54-9C4A-A93C-415F3BB61CD0}"/>
                </a:ext>
              </a:extLst>
            </p:cNvPr>
            <p:cNvSpPr>
              <a:spLocks noChangeShapeType="1"/>
            </p:cNvSpPr>
            <p:nvPr/>
          </p:nvSpPr>
          <p:spPr bwMode="auto">
            <a:xfrm>
              <a:off x="2667000" y="3581400"/>
              <a:ext cx="1752600" cy="0"/>
            </a:xfrm>
            <a:prstGeom prst="line">
              <a:avLst/>
            </a:prstGeom>
            <a:noFill/>
            <a:ln w="12700" cap="sq">
              <a:solidFill>
                <a:schemeClr val="tx1"/>
              </a:solidFill>
              <a:round/>
              <a:headEnd type="none" w="sm" len="sm"/>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15" name="Text Box 13">
              <a:extLst>
                <a:ext uri="{FF2B5EF4-FFF2-40B4-BE49-F238E27FC236}">
                  <a16:creationId xmlns:a16="http://schemas.microsoft.com/office/drawing/2014/main" id="{D82BC3CF-5217-8348-BA0C-86406430E119}"/>
                </a:ext>
              </a:extLst>
            </p:cNvPr>
            <p:cNvSpPr txBox="1">
              <a:spLocks noChangeArrowheads="1"/>
            </p:cNvSpPr>
            <p:nvPr/>
          </p:nvSpPr>
          <p:spPr bwMode="auto">
            <a:xfrm>
              <a:off x="762000" y="2133600"/>
              <a:ext cx="11366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200" b="1">
                  <a:latin typeface="Tahoma" charset="0"/>
                </a:rPr>
                <a:t>Some Folder</a:t>
              </a:r>
              <a:endParaRPr lang="en-US" sz="1200" b="1">
                <a:latin typeface="Tahoma" charset="0"/>
              </a:endParaRPr>
            </a:p>
          </p:txBody>
        </p:sp>
      </p:grpSp>
    </p:spTree>
    <p:extLst>
      <p:ext uri="{BB962C8B-B14F-4D97-AF65-F5344CB8AC3E}">
        <p14:creationId xmlns:p14="http://schemas.microsoft.com/office/powerpoint/2010/main" val="4083917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607" b="51111"/>
          <a:stretch/>
        </p:blipFill>
        <p:spPr>
          <a:xfrm>
            <a:off x="1518398" y="490324"/>
            <a:ext cx="9149603" cy="5867400"/>
          </a:xfrm>
          <a:prstGeom prst="rect">
            <a:avLst/>
          </a:prstGeom>
        </p:spPr>
      </p:pic>
      <p:sp>
        <p:nvSpPr>
          <p:cNvPr id="3" name="Slide Number Placeholder 2">
            <a:extLst>
              <a:ext uri="{FF2B5EF4-FFF2-40B4-BE49-F238E27FC236}">
                <a16:creationId xmlns:a16="http://schemas.microsoft.com/office/drawing/2014/main" id="{89BDFD4B-E9B7-154D-BBBE-55DA08A8E99B}"/>
              </a:ext>
            </a:extLst>
          </p:cNvPr>
          <p:cNvSpPr>
            <a:spLocks noGrp="1"/>
          </p:cNvSpPr>
          <p:nvPr>
            <p:ph type="sldNum" sz="quarter" idx="12"/>
          </p:nvPr>
        </p:nvSpPr>
        <p:spPr/>
        <p:txBody>
          <a:bodyPr/>
          <a:lstStyle/>
          <a:p>
            <a:fld id="{8746D3AE-9A6B-4724-B938-46259D069CC8}" type="slidenum">
              <a:rPr lang="en-US" smtClean="0"/>
              <a:pPr/>
              <a:t>55</a:t>
            </a:fld>
            <a:endParaRPr lang="en-US" dirty="0"/>
          </a:p>
        </p:txBody>
      </p:sp>
    </p:spTree>
    <p:extLst>
      <p:ext uri="{BB962C8B-B14F-4D97-AF65-F5344CB8AC3E}">
        <p14:creationId xmlns:p14="http://schemas.microsoft.com/office/powerpoint/2010/main" val="1419855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889"/>
          <a:stretch/>
        </p:blipFill>
        <p:spPr>
          <a:xfrm>
            <a:off x="1712088" y="381000"/>
            <a:ext cx="8955912" cy="5486400"/>
          </a:xfrm>
          <a:prstGeom prst="rect">
            <a:avLst/>
          </a:prstGeom>
        </p:spPr>
      </p:pic>
      <p:sp>
        <p:nvSpPr>
          <p:cNvPr id="3" name="Slide Number Placeholder 2">
            <a:extLst>
              <a:ext uri="{FF2B5EF4-FFF2-40B4-BE49-F238E27FC236}">
                <a16:creationId xmlns:a16="http://schemas.microsoft.com/office/drawing/2014/main" id="{8A7C7A3A-6CFA-A246-ADE7-FF42E7294652}"/>
              </a:ext>
            </a:extLst>
          </p:cNvPr>
          <p:cNvSpPr>
            <a:spLocks noGrp="1"/>
          </p:cNvSpPr>
          <p:nvPr>
            <p:ph type="sldNum" sz="quarter" idx="12"/>
          </p:nvPr>
        </p:nvSpPr>
        <p:spPr/>
        <p:txBody>
          <a:bodyPr/>
          <a:lstStyle/>
          <a:p>
            <a:fld id="{8746D3AE-9A6B-4724-B938-46259D069CC8}" type="slidenum">
              <a:rPr lang="en-US" smtClean="0"/>
              <a:pPr/>
              <a:t>56</a:t>
            </a:fld>
            <a:endParaRPr lang="en-US" dirty="0"/>
          </a:p>
        </p:txBody>
      </p:sp>
    </p:spTree>
    <p:extLst>
      <p:ext uri="{BB962C8B-B14F-4D97-AF65-F5344CB8AC3E}">
        <p14:creationId xmlns:p14="http://schemas.microsoft.com/office/powerpoint/2010/main" val="4194041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a:extLst>
              <a:ext uri="{FF2B5EF4-FFF2-40B4-BE49-F238E27FC236}">
                <a16:creationId xmlns:a16="http://schemas.microsoft.com/office/drawing/2014/main" id="{4F51F9D1-ECA6-824F-AC9E-6033F06AFA22}"/>
              </a:ext>
            </a:extLst>
          </p:cNvPr>
          <p:cNvSpPr>
            <a:spLocks noGrp="1" noChangeArrowheads="1"/>
          </p:cNvSpPr>
          <p:nvPr>
            <p:ph idx="1"/>
          </p:nvPr>
        </p:nvSpPr>
        <p:spPr>
          <a:xfrm>
            <a:off x="838199" y="1341438"/>
            <a:ext cx="11014573" cy="4555779"/>
          </a:xfrm>
        </p:spPr>
        <p:txBody>
          <a:bodyPr/>
          <a:lstStyle/>
          <a:p>
            <a:pPr eaLnBrk="1" hangingPunct="1"/>
            <a:endParaRPr lang="en-US" altLang="en-US" dirty="0"/>
          </a:p>
          <a:p>
            <a:pPr eaLnBrk="1" hangingPunct="1"/>
            <a:r>
              <a:rPr lang="en-US" altLang="en-US" sz="3200" dirty="0"/>
              <a:t>The </a:t>
            </a:r>
            <a:r>
              <a:rPr lang="en-US" altLang="en-US" sz="3200" dirty="0">
                <a:latin typeface="Lucida Console" panose="020B0609040504020204" pitchFamily="49" charset="0"/>
              </a:rPr>
              <a:t>a</a:t>
            </a:r>
            <a:r>
              <a:rPr lang="en-US" altLang="en-US" sz="3200" dirty="0"/>
              <a:t> tag can be used to link to another section of the same document by specifying the element’s </a:t>
            </a:r>
            <a:r>
              <a:rPr lang="en-US" altLang="en-US" sz="3200" dirty="0">
                <a:latin typeface="Lucida Console" panose="020B0609040504020204" pitchFamily="49" charset="0"/>
              </a:rPr>
              <a:t>id </a:t>
            </a:r>
            <a:r>
              <a:rPr lang="en-US" altLang="en-US" sz="3200" dirty="0"/>
              <a:t>as the link’s </a:t>
            </a:r>
            <a:r>
              <a:rPr lang="en-US" altLang="en-US" sz="3200" dirty="0" err="1">
                <a:latin typeface="Lucida Console" panose="020B0609040504020204" pitchFamily="49" charset="0"/>
              </a:rPr>
              <a:t>href</a:t>
            </a:r>
            <a:r>
              <a:rPr lang="en-US" altLang="en-US" sz="3200" dirty="0"/>
              <a:t>.</a:t>
            </a:r>
          </a:p>
          <a:p>
            <a:pPr eaLnBrk="1" hangingPunct="1"/>
            <a:endParaRPr lang="en-US" altLang="en-US" sz="3200" dirty="0"/>
          </a:p>
          <a:p>
            <a:pPr eaLnBrk="1" hangingPunct="1"/>
            <a:r>
              <a:rPr lang="en-US" altLang="en-US" sz="3200" dirty="0"/>
              <a:t>To link internally to an element with its </a:t>
            </a:r>
            <a:r>
              <a:rPr lang="en-US" altLang="en-US" sz="3200" dirty="0">
                <a:latin typeface="Lucida Console" panose="020B0609040504020204" pitchFamily="49" charset="0"/>
              </a:rPr>
              <a:t>id</a:t>
            </a:r>
            <a:r>
              <a:rPr lang="en-US" altLang="en-US" sz="3200" dirty="0"/>
              <a:t> attribute set, use the syntax </a:t>
            </a:r>
            <a:r>
              <a:rPr lang="en-US" altLang="en-US" sz="3200" i="1" dirty="0"/>
              <a:t>#id</a:t>
            </a:r>
            <a:r>
              <a:rPr lang="en-US" altLang="en-US" sz="3200" dirty="0"/>
              <a:t>.</a:t>
            </a:r>
          </a:p>
        </p:txBody>
      </p:sp>
      <p:sp>
        <p:nvSpPr>
          <p:cNvPr id="114691" name="Slide Number Placeholder 3">
            <a:extLst>
              <a:ext uri="{FF2B5EF4-FFF2-40B4-BE49-F238E27FC236}">
                <a16:creationId xmlns:a16="http://schemas.microsoft.com/office/drawing/2014/main" id="{65E7F2C4-CD34-E843-B230-291B2D2569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9FDE1245-5556-3945-9DF5-D0F4CB06D86E}" type="slidenum">
              <a:rPr lang="en-US" altLang="en-US" sz="1200">
                <a:solidFill>
                  <a:schemeClr val="tx1"/>
                </a:solidFill>
              </a:rPr>
              <a:pPr eaLnBrk="1" hangingPunct="1"/>
              <a:t>57</a:t>
            </a:fld>
            <a:endParaRPr lang="en-US" altLang="en-US" sz="1200">
              <a:solidFill>
                <a:schemeClr val="tx1"/>
              </a:solidFill>
            </a:endParaRPr>
          </a:p>
        </p:txBody>
      </p:sp>
      <p:sp>
        <p:nvSpPr>
          <p:cNvPr id="95235" name="Rectangle 2">
            <a:extLst>
              <a:ext uri="{FF2B5EF4-FFF2-40B4-BE49-F238E27FC236}">
                <a16:creationId xmlns:a16="http://schemas.microsoft.com/office/drawing/2014/main" id="{C135DC28-D45B-3749-B896-EB8756503F37}"/>
              </a:ext>
            </a:extLst>
          </p:cNvPr>
          <p:cNvSpPr>
            <a:spLocks noGrp="1" noChangeArrowheads="1"/>
          </p:cNvSpPr>
          <p:nvPr>
            <p:ph type="title"/>
          </p:nvPr>
        </p:nvSpPr>
        <p:spPr/>
        <p:txBody>
          <a:bodyPr/>
          <a:lstStyle/>
          <a:p>
            <a:pPr>
              <a:defRPr/>
            </a:pPr>
            <a:r>
              <a:rPr lang="en-US" dirty="0"/>
              <a:t>Internal Linking</a:t>
            </a:r>
          </a:p>
        </p:txBody>
      </p:sp>
    </p:spTree>
    <p:extLst>
      <p:ext uri="{BB962C8B-B14F-4D97-AF65-F5344CB8AC3E}">
        <p14:creationId xmlns:p14="http://schemas.microsoft.com/office/powerpoint/2010/main" val="1988857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iw3htp5_02_HTML5_pt1_Page_56">
            <a:extLst>
              <a:ext uri="{FF2B5EF4-FFF2-40B4-BE49-F238E27FC236}">
                <a16:creationId xmlns:a16="http://schemas.microsoft.com/office/drawing/2014/main" id="{553F319F-6D47-4E40-8899-D3A3DA867B3D}"/>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4976" r="22291" b="16529"/>
          <a:stretch/>
        </p:blipFill>
        <p:spPr bwMode="auto">
          <a:xfrm>
            <a:off x="-204787" y="1"/>
            <a:ext cx="5634037" cy="3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iw3htp5_02_HTML5_pt1_Page_57">
            <a:extLst>
              <a:ext uri="{FF2B5EF4-FFF2-40B4-BE49-F238E27FC236}">
                <a16:creationId xmlns:a16="http://schemas.microsoft.com/office/drawing/2014/main" id="{E8A5F076-3FB6-BE4A-9EBB-00AEFC69498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2660" r="42917" b="22190"/>
          <a:stretch/>
        </p:blipFill>
        <p:spPr bwMode="auto">
          <a:xfrm>
            <a:off x="-233362" y="3286124"/>
            <a:ext cx="4333875" cy="34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iw3htp5_02_HTML5_pt1_Page_58">
            <a:extLst>
              <a:ext uri="{FF2B5EF4-FFF2-40B4-BE49-F238E27FC236}">
                <a16:creationId xmlns:a16="http://schemas.microsoft.com/office/drawing/2014/main" id="{B2C3D81B-49EF-A04B-B822-EB1AFBD2BBA7}"/>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r="24792" b="34287"/>
          <a:stretch/>
        </p:blipFill>
        <p:spPr bwMode="auto">
          <a:xfrm>
            <a:off x="5838825" y="-119060"/>
            <a:ext cx="4964758" cy="263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iw3htp5_02_HTML5_pt1_Page_59">
            <a:extLst>
              <a:ext uri="{FF2B5EF4-FFF2-40B4-BE49-F238E27FC236}">
                <a16:creationId xmlns:a16="http://schemas.microsoft.com/office/drawing/2014/main" id="{BF979900-2817-CD4F-B11B-2A15C7539936}"/>
              </a:ext>
            </a:extLst>
          </p:cNvPr>
          <p:cNvPicPr>
            <a:picLocks noGrp="1" noChangeAspect="1"/>
          </p:cNvPicPr>
          <p:nvPr isPhoto="1"/>
        </p:nvPicPr>
        <p:blipFill rotWithShape="1">
          <a:blip r:embed="rId5">
            <a:extLst>
              <a:ext uri="{28A0092B-C50C-407E-A947-70E740481C1C}">
                <a14:useLocalDpi xmlns:a14="http://schemas.microsoft.com/office/drawing/2010/main" val="0"/>
              </a:ext>
            </a:extLst>
          </a:blip>
          <a:srcRect l="12083" t="21962" r="29323" b="33257"/>
          <a:stretch/>
        </p:blipFill>
        <p:spPr bwMode="auto">
          <a:xfrm>
            <a:off x="6072188" y="2844242"/>
            <a:ext cx="3600450" cy="167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iw3htp5_02_HTML5_pt1_Page_60">
            <a:extLst>
              <a:ext uri="{FF2B5EF4-FFF2-40B4-BE49-F238E27FC236}">
                <a16:creationId xmlns:a16="http://schemas.microsoft.com/office/drawing/2014/main" id="{A79269F0-4D95-224A-B1E6-38AAFCF72064}"/>
              </a:ext>
            </a:extLst>
          </p:cNvPr>
          <p:cNvPicPr>
            <a:picLocks noGrp="1" noChangeAspect="1"/>
          </p:cNvPicPr>
          <p:nvPr isPhoto="1"/>
        </p:nvPicPr>
        <p:blipFill rotWithShape="1">
          <a:blip r:embed="rId6">
            <a:extLst>
              <a:ext uri="{28A0092B-C50C-407E-A947-70E740481C1C}">
                <a14:useLocalDpi xmlns:a14="http://schemas.microsoft.com/office/drawing/2010/main" val="0"/>
              </a:ext>
            </a:extLst>
          </a:blip>
          <a:srcRect l="11771" t="23762" r="28541" b="32485"/>
          <a:stretch/>
        </p:blipFill>
        <p:spPr bwMode="auto">
          <a:xfrm>
            <a:off x="6072188" y="4629150"/>
            <a:ext cx="365995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52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Brief </a:t>
            </a:r>
            <a:r>
              <a:rPr lang="en-US" b="1" dirty="0">
                <a:solidFill>
                  <a:schemeClr val="accent5">
                    <a:lumMod val="50000"/>
                  </a:schemeClr>
                </a:solidFill>
              </a:rPr>
              <a:t>History</a:t>
            </a:r>
            <a:r>
              <a:rPr lang="en-US" dirty="0"/>
              <a:t> of HTML</a:t>
            </a:r>
          </a:p>
        </p:txBody>
      </p:sp>
      <p:sp>
        <p:nvSpPr>
          <p:cNvPr id="4" name="Slide Number Placeholder 3">
            <a:extLst>
              <a:ext uri="{FF2B5EF4-FFF2-40B4-BE49-F238E27FC236}">
                <a16:creationId xmlns:a16="http://schemas.microsoft.com/office/drawing/2014/main" id="{5D42E7B2-188C-D34A-813F-F708A4B461F4}"/>
              </a:ext>
            </a:extLst>
          </p:cNvPr>
          <p:cNvSpPr>
            <a:spLocks noGrp="1"/>
          </p:cNvSpPr>
          <p:nvPr>
            <p:ph type="sldNum" sz="quarter" idx="12"/>
          </p:nvPr>
        </p:nvSpPr>
        <p:spPr/>
        <p:txBody>
          <a:bodyPr/>
          <a:lstStyle/>
          <a:p>
            <a:fld id="{8746D3AE-9A6B-4724-B938-46259D069CC8}" type="slidenum">
              <a:rPr lang="en-US" smtClean="0"/>
              <a:pPr/>
              <a:t>5</a:t>
            </a:fld>
            <a:endParaRPr lang="en-US"/>
          </a:p>
        </p:txBody>
      </p:sp>
      <p:sp>
        <p:nvSpPr>
          <p:cNvPr id="6" name="Rectangle 5">
            <a:extLst>
              <a:ext uri="{FF2B5EF4-FFF2-40B4-BE49-F238E27FC236}">
                <a16:creationId xmlns:a16="http://schemas.microsoft.com/office/drawing/2014/main" id="{55BD3299-77DB-424E-9EEC-9AA61AC63B33}"/>
              </a:ext>
            </a:extLst>
          </p:cNvPr>
          <p:cNvSpPr/>
          <p:nvPr/>
        </p:nvSpPr>
        <p:spPr>
          <a:xfrm flipH="1">
            <a:off x="1506882" y="1750015"/>
            <a:ext cx="45719" cy="4326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0AB8BF4-6775-D64B-AAF5-EE13DE125A45}"/>
              </a:ext>
            </a:extLst>
          </p:cNvPr>
          <p:cNvCxnSpPr>
            <a:cxnSpLocks/>
          </p:cNvCxnSpPr>
          <p:nvPr/>
        </p:nvCxnSpPr>
        <p:spPr>
          <a:xfrm>
            <a:off x="1248418" y="2192809"/>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BC13FCF-EBCF-D94B-B519-A7BEA8A02DFD}"/>
              </a:ext>
            </a:extLst>
          </p:cNvPr>
          <p:cNvSpPr txBox="1"/>
          <p:nvPr/>
        </p:nvSpPr>
        <p:spPr>
          <a:xfrm>
            <a:off x="675380" y="1983429"/>
            <a:ext cx="652743" cy="369332"/>
          </a:xfrm>
          <a:prstGeom prst="rect">
            <a:avLst/>
          </a:prstGeom>
          <a:noFill/>
        </p:spPr>
        <p:txBody>
          <a:bodyPr wrap="none" rtlCol="0">
            <a:spAutoFit/>
          </a:bodyPr>
          <a:lstStyle/>
          <a:p>
            <a:r>
              <a:rPr lang="en-US" b="1" dirty="0"/>
              <a:t>1991</a:t>
            </a:r>
          </a:p>
        </p:txBody>
      </p:sp>
      <p:sp>
        <p:nvSpPr>
          <p:cNvPr id="11" name="TextBox 10">
            <a:extLst>
              <a:ext uri="{FF2B5EF4-FFF2-40B4-BE49-F238E27FC236}">
                <a16:creationId xmlns:a16="http://schemas.microsoft.com/office/drawing/2014/main" id="{B0EBFE66-862C-A742-9DC9-0C13BCE4EF1D}"/>
              </a:ext>
            </a:extLst>
          </p:cNvPr>
          <p:cNvSpPr txBox="1"/>
          <p:nvPr/>
        </p:nvSpPr>
        <p:spPr>
          <a:xfrm>
            <a:off x="1841036" y="1987546"/>
            <a:ext cx="3930691" cy="369332"/>
          </a:xfrm>
          <a:prstGeom prst="rect">
            <a:avLst/>
          </a:prstGeom>
          <a:noFill/>
        </p:spPr>
        <p:txBody>
          <a:bodyPr wrap="none" rtlCol="0">
            <a:spAutoFit/>
          </a:bodyPr>
          <a:lstStyle/>
          <a:p>
            <a:r>
              <a:rPr lang="en-US" b="1" dirty="0"/>
              <a:t>HTML first published – Tim Berners-Lee</a:t>
            </a:r>
          </a:p>
        </p:txBody>
      </p:sp>
      <p:cxnSp>
        <p:nvCxnSpPr>
          <p:cNvPr id="12" name="Straight Connector 11">
            <a:extLst>
              <a:ext uri="{FF2B5EF4-FFF2-40B4-BE49-F238E27FC236}">
                <a16:creationId xmlns:a16="http://schemas.microsoft.com/office/drawing/2014/main" id="{0B09BFDB-11E5-3343-9E14-B0A2216B6E17}"/>
              </a:ext>
            </a:extLst>
          </p:cNvPr>
          <p:cNvCxnSpPr>
            <a:cxnSpLocks/>
          </p:cNvCxnSpPr>
          <p:nvPr/>
        </p:nvCxnSpPr>
        <p:spPr>
          <a:xfrm>
            <a:off x="1248418" y="2952572"/>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7C801F-BDA8-9D46-9226-9D7107BDB636}"/>
              </a:ext>
            </a:extLst>
          </p:cNvPr>
          <p:cNvSpPr txBox="1"/>
          <p:nvPr/>
        </p:nvSpPr>
        <p:spPr>
          <a:xfrm>
            <a:off x="675380" y="2743192"/>
            <a:ext cx="652743" cy="369332"/>
          </a:xfrm>
          <a:prstGeom prst="rect">
            <a:avLst/>
          </a:prstGeom>
          <a:noFill/>
        </p:spPr>
        <p:txBody>
          <a:bodyPr wrap="none" rtlCol="0">
            <a:spAutoFit/>
          </a:bodyPr>
          <a:lstStyle/>
          <a:p>
            <a:r>
              <a:rPr lang="en-US" b="1" dirty="0"/>
              <a:t>1995</a:t>
            </a:r>
          </a:p>
        </p:txBody>
      </p:sp>
      <p:sp>
        <p:nvSpPr>
          <p:cNvPr id="14" name="TextBox 13">
            <a:extLst>
              <a:ext uri="{FF2B5EF4-FFF2-40B4-BE49-F238E27FC236}">
                <a16:creationId xmlns:a16="http://schemas.microsoft.com/office/drawing/2014/main" id="{0ED58AE5-5F91-D746-83CD-8CC077072A17}"/>
              </a:ext>
            </a:extLst>
          </p:cNvPr>
          <p:cNvSpPr txBox="1"/>
          <p:nvPr/>
        </p:nvSpPr>
        <p:spPr>
          <a:xfrm>
            <a:off x="1841036" y="2747309"/>
            <a:ext cx="1091966" cy="369332"/>
          </a:xfrm>
          <a:prstGeom prst="rect">
            <a:avLst/>
          </a:prstGeom>
          <a:noFill/>
        </p:spPr>
        <p:txBody>
          <a:bodyPr wrap="none" rtlCol="0">
            <a:spAutoFit/>
          </a:bodyPr>
          <a:lstStyle/>
          <a:p>
            <a:r>
              <a:rPr lang="en-US" b="1" dirty="0"/>
              <a:t>HTML 2.0</a:t>
            </a:r>
          </a:p>
        </p:txBody>
      </p:sp>
      <p:cxnSp>
        <p:nvCxnSpPr>
          <p:cNvPr id="15" name="Straight Connector 14">
            <a:extLst>
              <a:ext uri="{FF2B5EF4-FFF2-40B4-BE49-F238E27FC236}">
                <a16:creationId xmlns:a16="http://schemas.microsoft.com/office/drawing/2014/main" id="{6E55DDAB-69F0-A64E-8230-AB185AACCBA4}"/>
              </a:ext>
            </a:extLst>
          </p:cNvPr>
          <p:cNvCxnSpPr>
            <a:cxnSpLocks/>
          </p:cNvCxnSpPr>
          <p:nvPr/>
        </p:nvCxnSpPr>
        <p:spPr>
          <a:xfrm>
            <a:off x="1248418" y="3340912"/>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4A8EEF0-E19C-594D-9F5A-84D2A38127EF}"/>
              </a:ext>
            </a:extLst>
          </p:cNvPr>
          <p:cNvSpPr txBox="1"/>
          <p:nvPr/>
        </p:nvSpPr>
        <p:spPr>
          <a:xfrm>
            <a:off x="675380" y="3131532"/>
            <a:ext cx="652743" cy="369332"/>
          </a:xfrm>
          <a:prstGeom prst="rect">
            <a:avLst/>
          </a:prstGeom>
          <a:noFill/>
        </p:spPr>
        <p:txBody>
          <a:bodyPr wrap="none" rtlCol="0">
            <a:spAutoFit/>
          </a:bodyPr>
          <a:lstStyle/>
          <a:p>
            <a:r>
              <a:rPr lang="en-US" b="1" dirty="0"/>
              <a:t>1997</a:t>
            </a:r>
          </a:p>
        </p:txBody>
      </p:sp>
      <p:sp>
        <p:nvSpPr>
          <p:cNvPr id="17" name="TextBox 16">
            <a:extLst>
              <a:ext uri="{FF2B5EF4-FFF2-40B4-BE49-F238E27FC236}">
                <a16:creationId xmlns:a16="http://schemas.microsoft.com/office/drawing/2014/main" id="{E597CE1A-5FC6-F14D-BF79-04BEFC5EDD6E}"/>
              </a:ext>
            </a:extLst>
          </p:cNvPr>
          <p:cNvSpPr txBox="1"/>
          <p:nvPr/>
        </p:nvSpPr>
        <p:spPr>
          <a:xfrm>
            <a:off x="1841036" y="3135649"/>
            <a:ext cx="1091966" cy="369332"/>
          </a:xfrm>
          <a:prstGeom prst="rect">
            <a:avLst/>
          </a:prstGeom>
          <a:noFill/>
        </p:spPr>
        <p:txBody>
          <a:bodyPr wrap="none" rtlCol="0">
            <a:spAutoFit/>
          </a:bodyPr>
          <a:lstStyle/>
          <a:p>
            <a:r>
              <a:rPr lang="en-US" b="1" dirty="0"/>
              <a:t>HTML 3.2</a:t>
            </a:r>
          </a:p>
        </p:txBody>
      </p:sp>
      <p:cxnSp>
        <p:nvCxnSpPr>
          <p:cNvPr id="18" name="Straight Connector 17">
            <a:extLst>
              <a:ext uri="{FF2B5EF4-FFF2-40B4-BE49-F238E27FC236}">
                <a16:creationId xmlns:a16="http://schemas.microsoft.com/office/drawing/2014/main" id="{A66AE0A8-CFED-DC41-9441-1E29C3A66C91}"/>
              </a:ext>
            </a:extLst>
          </p:cNvPr>
          <p:cNvCxnSpPr>
            <a:cxnSpLocks/>
          </p:cNvCxnSpPr>
          <p:nvPr/>
        </p:nvCxnSpPr>
        <p:spPr>
          <a:xfrm>
            <a:off x="1248418" y="3864373"/>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ACE85D-7573-DA48-A385-F239745279EC}"/>
              </a:ext>
            </a:extLst>
          </p:cNvPr>
          <p:cNvSpPr txBox="1"/>
          <p:nvPr/>
        </p:nvSpPr>
        <p:spPr>
          <a:xfrm>
            <a:off x="675380" y="3654993"/>
            <a:ext cx="652743" cy="369332"/>
          </a:xfrm>
          <a:prstGeom prst="rect">
            <a:avLst/>
          </a:prstGeom>
          <a:noFill/>
        </p:spPr>
        <p:txBody>
          <a:bodyPr wrap="none" rtlCol="0">
            <a:spAutoFit/>
          </a:bodyPr>
          <a:lstStyle/>
          <a:p>
            <a:r>
              <a:rPr lang="en-US" b="1" dirty="0"/>
              <a:t>1999</a:t>
            </a:r>
          </a:p>
        </p:txBody>
      </p:sp>
      <p:sp>
        <p:nvSpPr>
          <p:cNvPr id="20" name="TextBox 19">
            <a:extLst>
              <a:ext uri="{FF2B5EF4-FFF2-40B4-BE49-F238E27FC236}">
                <a16:creationId xmlns:a16="http://schemas.microsoft.com/office/drawing/2014/main" id="{0CDBFB8E-9319-684E-BC37-895F7C6BF388}"/>
              </a:ext>
            </a:extLst>
          </p:cNvPr>
          <p:cNvSpPr txBox="1"/>
          <p:nvPr/>
        </p:nvSpPr>
        <p:spPr>
          <a:xfrm>
            <a:off x="1841036" y="3659110"/>
            <a:ext cx="1208985" cy="369332"/>
          </a:xfrm>
          <a:prstGeom prst="rect">
            <a:avLst/>
          </a:prstGeom>
          <a:noFill/>
        </p:spPr>
        <p:txBody>
          <a:bodyPr wrap="none" rtlCol="0">
            <a:spAutoFit/>
          </a:bodyPr>
          <a:lstStyle/>
          <a:p>
            <a:r>
              <a:rPr lang="en-US" b="1" dirty="0"/>
              <a:t>HTML 4.01</a:t>
            </a:r>
          </a:p>
        </p:txBody>
      </p:sp>
      <p:cxnSp>
        <p:nvCxnSpPr>
          <p:cNvPr id="21" name="Straight Connector 20">
            <a:extLst>
              <a:ext uri="{FF2B5EF4-FFF2-40B4-BE49-F238E27FC236}">
                <a16:creationId xmlns:a16="http://schemas.microsoft.com/office/drawing/2014/main" id="{7FDD4961-02EE-9F4F-BC4C-A55362E5D4CF}"/>
              </a:ext>
            </a:extLst>
          </p:cNvPr>
          <p:cNvCxnSpPr>
            <a:cxnSpLocks/>
          </p:cNvCxnSpPr>
          <p:nvPr/>
        </p:nvCxnSpPr>
        <p:spPr>
          <a:xfrm>
            <a:off x="1248418" y="4099997"/>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CBEFDEF-9B7E-6047-93C8-CE365FAA12CD}"/>
              </a:ext>
            </a:extLst>
          </p:cNvPr>
          <p:cNvSpPr txBox="1"/>
          <p:nvPr/>
        </p:nvSpPr>
        <p:spPr>
          <a:xfrm>
            <a:off x="675380" y="3890617"/>
            <a:ext cx="652743" cy="369332"/>
          </a:xfrm>
          <a:prstGeom prst="rect">
            <a:avLst/>
          </a:prstGeom>
          <a:noFill/>
        </p:spPr>
        <p:txBody>
          <a:bodyPr wrap="none" rtlCol="0">
            <a:spAutoFit/>
          </a:bodyPr>
          <a:lstStyle/>
          <a:p>
            <a:r>
              <a:rPr lang="en-US" b="1" dirty="0"/>
              <a:t>2000</a:t>
            </a:r>
          </a:p>
        </p:txBody>
      </p:sp>
      <p:sp>
        <p:nvSpPr>
          <p:cNvPr id="23" name="TextBox 22">
            <a:extLst>
              <a:ext uri="{FF2B5EF4-FFF2-40B4-BE49-F238E27FC236}">
                <a16:creationId xmlns:a16="http://schemas.microsoft.com/office/drawing/2014/main" id="{AA47208F-6CBB-6047-80C3-A5C9B08BAA43}"/>
              </a:ext>
            </a:extLst>
          </p:cNvPr>
          <p:cNvSpPr txBox="1"/>
          <p:nvPr/>
        </p:nvSpPr>
        <p:spPr>
          <a:xfrm>
            <a:off x="1841036" y="3894734"/>
            <a:ext cx="1218603" cy="369332"/>
          </a:xfrm>
          <a:prstGeom prst="rect">
            <a:avLst/>
          </a:prstGeom>
          <a:noFill/>
        </p:spPr>
        <p:txBody>
          <a:bodyPr wrap="none" rtlCol="0">
            <a:spAutoFit/>
          </a:bodyPr>
          <a:lstStyle/>
          <a:p>
            <a:r>
              <a:rPr lang="en-US" b="1" dirty="0"/>
              <a:t>XHTML 1.0</a:t>
            </a:r>
          </a:p>
        </p:txBody>
      </p:sp>
      <p:cxnSp>
        <p:nvCxnSpPr>
          <p:cNvPr id="24" name="Straight Connector 23">
            <a:extLst>
              <a:ext uri="{FF2B5EF4-FFF2-40B4-BE49-F238E27FC236}">
                <a16:creationId xmlns:a16="http://schemas.microsoft.com/office/drawing/2014/main" id="{E2118132-CEB7-2142-A33E-5C98D457B607}"/>
              </a:ext>
            </a:extLst>
          </p:cNvPr>
          <p:cNvCxnSpPr>
            <a:cxnSpLocks/>
          </p:cNvCxnSpPr>
          <p:nvPr/>
        </p:nvCxnSpPr>
        <p:spPr>
          <a:xfrm>
            <a:off x="1283952" y="4917118"/>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F43EDF-8D8F-7E46-96DB-09EB798AF1D3}"/>
              </a:ext>
            </a:extLst>
          </p:cNvPr>
          <p:cNvSpPr txBox="1"/>
          <p:nvPr/>
        </p:nvSpPr>
        <p:spPr>
          <a:xfrm>
            <a:off x="675380" y="4534747"/>
            <a:ext cx="652743" cy="369332"/>
          </a:xfrm>
          <a:prstGeom prst="rect">
            <a:avLst/>
          </a:prstGeom>
          <a:noFill/>
        </p:spPr>
        <p:txBody>
          <a:bodyPr wrap="none" rtlCol="0">
            <a:spAutoFit/>
          </a:bodyPr>
          <a:lstStyle/>
          <a:p>
            <a:r>
              <a:rPr lang="en-US" b="1" dirty="0"/>
              <a:t>2002</a:t>
            </a:r>
          </a:p>
        </p:txBody>
      </p:sp>
      <p:sp>
        <p:nvSpPr>
          <p:cNvPr id="28" name="TextBox 27">
            <a:extLst>
              <a:ext uri="{FF2B5EF4-FFF2-40B4-BE49-F238E27FC236}">
                <a16:creationId xmlns:a16="http://schemas.microsoft.com/office/drawing/2014/main" id="{1F9C5725-A39B-F94C-A991-9CE62F30453B}"/>
              </a:ext>
            </a:extLst>
          </p:cNvPr>
          <p:cNvSpPr txBox="1"/>
          <p:nvPr/>
        </p:nvSpPr>
        <p:spPr>
          <a:xfrm>
            <a:off x="675380" y="4891428"/>
            <a:ext cx="652743" cy="369332"/>
          </a:xfrm>
          <a:prstGeom prst="rect">
            <a:avLst/>
          </a:prstGeom>
          <a:noFill/>
        </p:spPr>
        <p:txBody>
          <a:bodyPr wrap="none" rtlCol="0">
            <a:spAutoFit/>
          </a:bodyPr>
          <a:lstStyle/>
          <a:p>
            <a:r>
              <a:rPr lang="en-US" b="1" dirty="0"/>
              <a:t>2009</a:t>
            </a:r>
          </a:p>
        </p:txBody>
      </p:sp>
      <p:sp>
        <p:nvSpPr>
          <p:cNvPr id="29" name="TextBox 28">
            <a:extLst>
              <a:ext uri="{FF2B5EF4-FFF2-40B4-BE49-F238E27FC236}">
                <a16:creationId xmlns:a16="http://schemas.microsoft.com/office/drawing/2014/main" id="{DC35E52C-6343-BC4B-97BA-768413B0DBC0}"/>
              </a:ext>
            </a:extLst>
          </p:cNvPr>
          <p:cNvSpPr txBox="1"/>
          <p:nvPr/>
        </p:nvSpPr>
        <p:spPr>
          <a:xfrm>
            <a:off x="1808313" y="4745015"/>
            <a:ext cx="1218603" cy="369332"/>
          </a:xfrm>
          <a:prstGeom prst="rect">
            <a:avLst/>
          </a:prstGeom>
          <a:noFill/>
        </p:spPr>
        <p:txBody>
          <a:bodyPr wrap="none" rtlCol="0">
            <a:spAutoFit/>
          </a:bodyPr>
          <a:lstStyle/>
          <a:p>
            <a:r>
              <a:rPr lang="en-US" b="1" dirty="0"/>
              <a:t>XHTML 2.0</a:t>
            </a:r>
          </a:p>
        </p:txBody>
      </p:sp>
      <p:cxnSp>
        <p:nvCxnSpPr>
          <p:cNvPr id="30" name="Straight Connector 29">
            <a:extLst>
              <a:ext uri="{FF2B5EF4-FFF2-40B4-BE49-F238E27FC236}">
                <a16:creationId xmlns:a16="http://schemas.microsoft.com/office/drawing/2014/main" id="{6509E329-8D42-6244-8B8A-DCF67AAD6876}"/>
              </a:ext>
            </a:extLst>
          </p:cNvPr>
          <p:cNvCxnSpPr>
            <a:cxnSpLocks/>
          </p:cNvCxnSpPr>
          <p:nvPr/>
        </p:nvCxnSpPr>
        <p:spPr>
          <a:xfrm>
            <a:off x="1273132" y="5681747"/>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494DDCD-8E0B-BB4B-87C2-9B256420A129}"/>
              </a:ext>
            </a:extLst>
          </p:cNvPr>
          <p:cNvSpPr txBox="1"/>
          <p:nvPr/>
        </p:nvSpPr>
        <p:spPr>
          <a:xfrm>
            <a:off x="700094" y="5472367"/>
            <a:ext cx="652743" cy="369332"/>
          </a:xfrm>
          <a:prstGeom prst="rect">
            <a:avLst/>
          </a:prstGeom>
          <a:noFill/>
        </p:spPr>
        <p:txBody>
          <a:bodyPr wrap="none" rtlCol="0">
            <a:spAutoFit/>
          </a:bodyPr>
          <a:lstStyle/>
          <a:p>
            <a:r>
              <a:rPr lang="en-US" b="1" dirty="0"/>
              <a:t>2012</a:t>
            </a:r>
          </a:p>
        </p:txBody>
      </p:sp>
      <p:sp>
        <p:nvSpPr>
          <p:cNvPr id="32" name="TextBox 31">
            <a:extLst>
              <a:ext uri="{FF2B5EF4-FFF2-40B4-BE49-F238E27FC236}">
                <a16:creationId xmlns:a16="http://schemas.microsoft.com/office/drawing/2014/main" id="{E78BFD4B-A470-404C-8808-EB822E2BE0BE}"/>
              </a:ext>
            </a:extLst>
          </p:cNvPr>
          <p:cNvSpPr txBox="1"/>
          <p:nvPr/>
        </p:nvSpPr>
        <p:spPr>
          <a:xfrm>
            <a:off x="1865750" y="5476484"/>
            <a:ext cx="861133" cy="369332"/>
          </a:xfrm>
          <a:prstGeom prst="rect">
            <a:avLst/>
          </a:prstGeom>
          <a:noFill/>
        </p:spPr>
        <p:txBody>
          <a:bodyPr wrap="none" rtlCol="0">
            <a:spAutoFit/>
          </a:bodyPr>
          <a:lstStyle/>
          <a:p>
            <a:r>
              <a:rPr lang="en-US" b="1" dirty="0"/>
              <a:t>HTML5</a:t>
            </a:r>
          </a:p>
        </p:txBody>
      </p:sp>
      <p:sp>
        <p:nvSpPr>
          <p:cNvPr id="33" name="TextBox 32">
            <a:extLst>
              <a:ext uri="{FF2B5EF4-FFF2-40B4-BE49-F238E27FC236}">
                <a16:creationId xmlns:a16="http://schemas.microsoft.com/office/drawing/2014/main" id="{8C4F633D-57E6-744E-AAB8-5B2BE0F2733A}"/>
              </a:ext>
            </a:extLst>
          </p:cNvPr>
          <p:cNvSpPr txBox="1"/>
          <p:nvPr/>
        </p:nvSpPr>
        <p:spPr>
          <a:xfrm>
            <a:off x="4637015" y="3303870"/>
            <a:ext cx="6859570" cy="400110"/>
          </a:xfrm>
          <a:prstGeom prst="rect">
            <a:avLst/>
          </a:prstGeom>
          <a:noFill/>
        </p:spPr>
        <p:txBody>
          <a:bodyPr wrap="none" rtlCol="0">
            <a:spAutoFit/>
          </a:bodyPr>
          <a:lstStyle/>
          <a:p>
            <a:r>
              <a:rPr lang="en-US" sz="2000" b="1" dirty="0"/>
              <a:t>After this, the focus shifted to XHTML and its stricter standards</a:t>
            </a:r>
          </a:p>
        </p:txBody>
      </p:sp>
      <p:sp>
        <p:nvSpPr>
          <p:cNvPr id="34" name="TextBox 33">
            <a:extLst>
              <a:ext uri="{FF2B5EF4-FFF2-40B4-BE49-F238E27FC236}">
                <a16:creationId xmlns:a16="http://schemas.microsoft.com/office/drawing/2014/main" id="{D8E07FCD-6C2C-334B-99BC-E33488298881}"/>
              </a:ext>
            </a:extLst>
          </p:cNvPr>
          <p:cNvSpPr txBox="1"/>
          <p:nvPr/>
        </p:nvSpPr>
        <p:spPr>
          <a:xfrm>
            <a:off x="4637015" y="4388127"/>
            <a:ext cx="6859570" cy="707886"/>
          </a:xfrm>
          <a:prstGeom prst="rect">
            <a:avLst/>
          </a:prstGeom>
          <a:noFill/>
        </p:spPr>
        <p:txBody>
          <a:bodyPr wrap="square" rtlCol="0">
            <a:spAutoFit/>
          </a:bodyPr>
          <a:lstStyle/>
          <a:p>
            <a:r>
              <a:rPr lang="en-US" sz="2000" b="1" dirty="0"/>
              <a:t>XHTML 2.0 had even stricter standards than 1.0, rejecting Web pages that did not comply</a:t>
            </a:r>
          </a:p>
        </p:txBody>
      </p:sp>
      <p:sp>
        <p:nvSpPr>
          <p:cNvPr id="35" name="TextBox 34">
            <a:extLst>
              <a:ext uri="{FF2B5EF4-FFF2-40B4-BE49-F238E27FC236}">
                <a16:creationId xmlns:a16="http://schemas.microsoft.com/office/drawing/2014/main" id="{27E7FE36-27EA-6C4C-BD6F-B95B205A080E}"/>
              </a:ext>
            </a:extLst>
          </p:cNvPr>
          <p:cNvSpPr txBox="1"/>
          <p:nvPr/>
        </p:nvSpPr>
        <p:spPr>
          <a:xfrm>
            <a:off x="4637015" y="5450578"/>
            <a:ext cx="6859570" cy="707886"/>
          </a:xfrm>
          <a:prstGeom prst="rect">
            <a:avLst/>
          </a:prstGeom>
          <a:noFill/>
        </p:spPr>
        <p:txBody>
          <a:bodyPr wrap="square" rtlCol="0">
            <a:spAutoFit/>
          </a:bodyPr>
          <a:lstStyle/>
          <a:p>
            <a:r>
              <a:rPr lang="en-US" sz="2000" b="1" dirty="0"/>
              <a:t>It has been in development since 2004. More tolerant and has a backward compatibility.</a:t>
            </a:r>
          </a:p>
        </p:txBody>
      </p:sp>
      <p:cxnSp>
        <p:nvCxnSpPr>
          <p:cNvPr id="36" name="Straight Connector 35">
            <a:extLst>
              <a:ext uri="{FF2B5EF4-FFF2-40B4-BE49-F238E27FC236}">
                <a16:creationId xmlns:a16="http://schemas.microsoft.com/office/drawing/2014/main" id="{82797C5B-68CD-6D43-9FB3-180DD306E96B}"/>
              </a:ext>
            </a:extLst>
          </p:cNvPr>
          <p:cNvCxnSpPr>
            <a:cxnSpLocks/>
          </p:cNvCxnSpPr>
          <p:nvPr/>
        </p:nvCxnSpPr>
        <p:spPr>
          <a:xfrm>
            <a:off x="1273132" y="2664246"/>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CB33962-2090-8C48-84DF-BB47DBEB89D4}"/>
              </a:ext>
            </a:extLst>
          </p:cNvPr>
          <p:cNvSpPr txBox="1"/>
          <p:nvPr/>
        </p:nvSpPr>
        <p:spPr>
          <a:xfrm>
            <a:off x="700094" y="2454866"/>
            <a:ext cx="652743" cy="369332"/>
          </a:xfrm>
          <a:prstGeom prst="rect">
            <a:avLst/>
          </a:prstGeom>
          <a:noFill/>
        </p:spPr>
        <p:txBody>
          <a:bodyPr wrap="none" rtlCol="0">
            <a:spAutoFit/>
          </a:bodyPr>
          <a:lstStyle/>
          <a:p>
            <a:r>
              <a:rPr lang="en-US" b="1" dirty="0"/>
              <a:t>1994</a:t>
            </a:r>
          </a:p>
        </p:txBody>
      </p:sp>
      <p:sp>
        <p:nvSpPr>
          <p:cNvPr id="38" name="TextBox 37">
            <a:extLst>
              <a:ext uri="{FF2B5EF4-FFF2-40B4-BE49-F238E27FC236}">
                <a16:creationId xmlns:a16="http://schemas.microsoft.com/office/drawing/2014/main" id="{AA8E318F-0E41-364E-AD0B-28C358A298E9}"/>
              </a:ext>
            </a:extLst>
          </p:cNvPr>
          <p:cNvSpPr txBox="1"/>
          <p:nvPr/>
        </p:nvSpPr>
        <p:spPr>
          <a:xfrm>
            <a:off x="1865750" y="2458983"/>
            <a:ext cx="1588640" cy="369332"/>
          </a:xfrm>
          <a:prstGeom prst="rect">
            <a:avLst/>
          </a:prstGeom>
          <a:noFill/>
        </p:spPr>
        <p:txBody>
          <a:bodyPr wrap="none" rtlCol="0">
            <a:spAutoFit/>
          </a:bodyPr>
          <a:lstStyle/>
          <a:p>
            <a:r>
              <a:rPr lang="en-US" b="1" dirty="0"/>
              <a:t>W3C is formed</a:t>
            </a:r>
          </a:p>
        </p:txBody>
      </p:sp>
      <p:sp>
        <p:nvSpPr>
          <p:cNvPr id="39" name="TextBox 38">
            <a:extLst>
              <a:ext uri="{FF2B5EF4-FFF2-40B4-BE49-F238E27FC236}">
                <a16:creationId xmlns:a16="http://schemas.microsoft.com/office/drawing/2014/main" id="{C848AD8B-6253-4C4B-9F6D-8C3288C16272}"/>
              </a:ext>
            </a:extLst>
          </p:cNvPr>
          <p:cNvSpPr txBox="1"/>
          <p:nvPr/>
        </p:nvSpPr>
        <p:spPr>
          <a:xfrm>
            <a:off x="4637015" y="2461815"/>
            <a:ext cx="6716785" cy="707886"/>
          </a:xfrm>
          <a:prstGeom prst="rect">
            <a:avLst/>
          </a:prstGeom>
          <a:noFill/>
        </p:spPr>
        <p:txBody>
          <a:bodyPr wrap="square" rtlCol="0">
            <a:spAutoFit/>
          </a:bodyPr>
          <a:lstStyle/>
          <a:p>
            <a:r>
              <a:rPr lang="en-US" sz="2000" b="1" dirty="0"/>
              <a:t>W3C, the main standards organization for the World Wide Web, was formed by Time Burners-Lee</a:t>
            </a:r>
          </a:p>
        </p:txBody>
      </p:sp>
    </p:spTree>
    <p:extLst>
      <p:ext uri="{BB962C8B-B14F-4D97-AF65-F5344CB8AC3E}">
        <p14:creationId xmlns:p14="http://schemas.microsoft.com/office/powerpoint/2010/main" val="2959556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Div</a:t>
            </a:r>
            <a:r>
              <a:rPr lang="en-US" dirty="0"/>
              <a:t> &amp; Span</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marL="0" indent="0" algn="just">
              <a:buNone/>
            </a:pPr>
            <a:r>
              <a:rPr lang="en-US" sz="2400" dirty="0"/>
              <a:t>&lt;div&gt;        &lt;/div&gt;</a:t>
            </a:r>
          </a:p>
          <a:p>
            <a:pPr algn="just"/>
            <a:r>
              <a:rPr lang="en-US" dirty="0"/>
              <a:t>This </a:t>
            </a:r>
            <a:r>
              <a:rPr lang="en-US" b="1" dirty="0"/>
              <a:t>&lt;div&gt;</a:t>
            </a:r>
            <a:r>
              <a:rPr lang="en-US" dirty="0"/>
              <a:t>  tag is a container element and is used to create a logical grouping of your content. It is a </a:t>
            </a:r>
            <a:r>
              <a:rPr lang="en-US" dirty="0">
                <a:solidFill>
                  <a:srgbClr val="FF0000"/>
                </a:solidFill>
              </a:rPr>
              <a:t>block</a:t>
            </a:r>
            <a:r>
              <a:rPr lang="en-US" dirty="0"/>
              <a:t> element.</a:t>
            </a:r>
          </a:p>
          <a:p>
            <a:pPr algn="just"/>
            <a:endParaRPr lang="en-US" sz="2400" dirty="0"/>
          </a:p>
          <a:p>
            <a:pPr marL="0" indent="0" algn="just">
              <a:buNone/>
            </a:pPr>
            <a:r>
              <a:rPr lang="en-US" sz="2400" dirty="0"/>
              <a:t>&lt;span&gt;       &lt;/span&gt;</a:t>
            </a:r>
          </a:p>
          <a:p>
            <a:pPr algn="just"/>
            <a:r>
              <a:rPr lang="en-CA" dirty="0"/>
              <a:t>The </a:t>
            </a:r>
            <a:r>
              <a:rPr lang="en-CA" b="1" dirty="0"/>
              <a:t>span tag</a:t>
            </a:r>
            <a:r>
              <a:rPr lang="en-CA" dirty="0"/>
              <a:t> is like the div </a:t>
            </a:r>
            <a:r>
              <a:rPr lang="en-CA" b="1" dirty="0"/>
              <a:t>tag</a:t>
            </a:r>
            <a:r>
              <a:rPr lang="en-CA" dirty="0"/>
              <a:t>. It has no meaning at all and is mostly used for styling by using an id or class. It is an </a:t>
            </a:r>
            <a:r>
              <a:rPr lang="en-CA" dirty="0">
                <a:solidFill>
                  <a:srgbClr val="FF0000"/>
                </a:solidFill>
              </a:rPr>
              <a:t>inline</a:t>
            </a:r>
            <a:r>
              <a:rPr lang="en-CA" dirty="0"/>
              <a:t> element.</a:t>
            </a:r>
          </a:p>
          <a:p>
            <a:pPr algn="just"/>
            <a:endParaRPr lang="en-CA" sz="2400" dirty="0"/>
          </a:p>
          <a:p>
            <a:pPr algn="just"/>
            <a:r>
              <a:rPr lang="en-CA" b="1" dirty="0"/>
              <a:t>A </a:t>
            </a:r>
            <a:r>
              <a:rPr lang="en-CA" dirty="0">
                <a:solidFill>
                  <a:srgbClr val="C00000"/>
                </a:solidFill>
              </a:rPr>
              <a:t>block</a:t>
            </a:r>
            <a:r>
              <a:rPr lang="en-CA" dirty="0"/>
              <a:t> </a:t>
            </a:r>
            <a:r>
              <a:rPr lang="en-CA"/>
              <a:t>element, </a:t>
            </a:r>
            <a:r>
              <a:rPr lang="en-CA" dirty="0"/>
              <a:t>appears on a separate line. </a:t>
            </a:r>
          </a:p>
          <a:p>
            <a:pPr algn="just"/>
            <a:r>
              <a:rPr lang="en-CA" dirty="0"/>
              <a:t>An </a:t>
            </a:r>
            <a:r>
              <a:rPr lang="en-CA">
                <a:solidFill>
                  <a:srgbClr val="C00000"/>
                </a:solidFill>
              </a:rPr>
              <a:t>inline</a:t>
            </a:r>
            <a:r>
              <a:rPr lang="en-CA"/>
              <a:t> element </a:t>
            </a:r>
            <a:r>
              <a:rPr lang="en-CA" dirty="0"/>
              <a:t>can be on a line with other elements.</a:t>
            </a:r>
            <a:endParaRPr lang="en-US" sz="20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59</a:t>
            </a:fld>
            <a:endParaRPr lang="en-US"/>
          </a:p>
        </p:txBody>
      </p:sp>
    </p:spTree>
    <p:extLst>
      <p:ext uri="{BB962C8B-B14F-4D97-AF65-F5344CB8AC3E}">
        <p14:creationId xmlns:p14="http://schemas.microsoft.com/office/powerpoint/2010/main" val="1516727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640F1-8E22-4A47-BA23-21253AA8949A}"/>
              </a:ext>
            </a:extLst>
          </p:cNvPr>
          <p:cNvPicPr>
            <a:picLocks noChangeAspect="1"/>
          </p:cNvPicPr>
          <p:nvPr/>
        </p:nvPicPr>
        <p:blipFill>
          <a:blip r:embed="rId2"/>
          <a:stretch>
            <a:fillRect/>
          </a:stretch>
        </p:blipFill>
        <p:spPr>
          <a:xfrm>
            <a:off x="2769363" y="309006"/>
            <a:ext cx="6548437" cy="3274219"/>
          </a:xfrm>
          <a:prstGeom prst="rect">
            <a:avLst/>
          </a:prstGeom>
        </p:spPr>
      </p:pic>
      <p:sp>
        <p:nvSpPr>
          <p:cNvPr id="8" name="Title 1">
            <a:extLst>
              <a:ext uri="{FF2B5EF4-FFF2-40B4-BE49-F238E27FC236}">
                <a16:creationId xmlns:a16="http://schemas.microsoft.com/office/drawing/2014/main" id="{69D4D011-EA26-3F41-B93D-63422CD0516C}"/>
              </a:ext>
            </a:extLst>
          </p:cNvPr>
          <p:cNvSpPr txBox="1">
            <a:spLocks/>
          </p:cNvSpPr>
          <p:nvPr/>
        </p:nvSpPr>
        <p:spPr>
          <a:xfrm>
            <a:off x="3464656" y="3583225"/>
            <a:ext cx="4967844" cy="1952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C00000"/>
                </a:solidFill>
              </a:rPr>
              <a:t>Any Question?</a:t>
            </a:r>
          </a:p>
        </p:txBody>
      </p:sp>
      <p:sp>
        <p:nvSpPr>
          <p:cNvPr id="4" name="Slide Number Placeholder 3">
            <a:extLst>
              <a:ext uri="{FF2B5EF4-FFF2-40B4-BE49-F238E27FC236}">
                <a16:creationId xmlns:a16="http://schemas.microsoft.com/office/drawing/2014/main" id="{43104D0F-C849-BA45-AC7C-713B118DB84A}"/>
              </a:ext>
            </a:extLst>
          </p:cNvPr>
          <p:cNvSpPr>
            <a:spLocks noGrp="1"/>
          </p:cNvSpPr>
          <p:nvPr>
            <p:ph type="sldNum" sz="quarter" idx="12"/>
          </p:nvPr>
        </p:nvSpPr>
        <p:spPr/>
        <p:txBody>
          <a:bodyPr/>
          <a:lstStyle/>
          <a:p>
            <a:fld id="{4EF9C409-AEBC-AC4B-B24C-458B6F1C7CF1}" type="slidenum">
              <a:rPr lang="en-US" smtClean="0"/>
              <a:t>60</a:t>
            </a:fld>
            <a:endParaRPr lang="en-US"/>
          </a:p>
        </p:txBody>
      </p:sp>
    </p:spTree>
    <p:extLst>
      <p:ext uri="{BB962C8B-B14F-4D97-AF65-F5344CB8AC3E}">
        <p14:creationId xmlns:p14="http://schemas.microsoft.com/office/powerpoint/2010/main" val="79658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normAutofit/>
          </a:bodyPr>
          <a:lstStyle/>
          <a:p>
            <a:pPr marL="0" indent="0" algn="just">
              <a:buNone/>
            </a:pPr>
            <a:r>
              <a:rPr lang="en-US" sz="3200" dirty="0"/>
              <a:t>The main aims of HTML5 are:</a:t>
            </a:r>
          </a:p>
          <a:p>
            <a:pPr marL="688975" lvl="1" indent="-231775" algn="just"/>
            <a:r>
              <a:rPr lang="en-US" sz="2800" dirty="0" err="1"/>
              <a:t>Imptove</a:t>
            </a:r>
            <a:r>
              <a:rPr lang="en-US" sz="2800" dirty="0"/>
              <a:t> the language </a:t>
            </a:r>
            <a:r>
              <a:rPr lang="en-US" sz="2800" dirty="0" err="1"/>
              <a:t>suppory</a:t>
            </a:r>
            <a:r>
              <a:rPr lang="en-US" sz="2800" dirty="0"/>
              <a:t> for multimedia.</a:t>
            </a:r>
          </a:p>
          <a:p>
            <a:pPr marL="688975" lvl="1" indent="-231775" algn="just"/>
            <a:r>
              <a:rPr lang="en-US" sz="2800" dirty="0"/>
              <a:t>Provide an open, non-proprietary programming framework (via </a:t>
            </a:r>
            <a:r>
              <a:rPr lang="en-US" sz="2800" dirty="0" err="1"/>
              <a:t>Javascript</a:t>
            </a:r>
            <a:r>
              <a:rPr lang="en-US" sz="2800" dirty="0"/>
              <a:t>) for creating rich web applications.</a:t>
            </a:r>
          </a:p>
          <a:p>
            <a:pPr marL="688975" lvl="1" indent="-231775" algn="just"/>
            <a:r>
              <a:rPr lang="en-US" sz="2800" dirty="0"/>
              <a:t>Be backwards compatible with the existing web.</a:t>
            </a:r>
            <a:endParaRPr lang="en-US" sz="3200" dirty="0"/>
          </a:p>
          <a:p>
            <a:pPr marL="688975" lvl="1" indent="-231775" algn="just"/>
            <a:r>
              <a:rPr lang="en-US" sz="2800" dirty="0"/>
              <a:t>To specify, unambiguously, how browsers should deal with invalid markup.</a:t>
            </a:r>
          </a:p>
        </p:txBody>
      </p:sp>
      <p:sp>
        <p:nvSpPr>
          <p:cNvPr id="4" name="Slide Number Placeholder 3">
            <a:extLst>
              <a:ext uri="{FF2B5EF4-FFF2-40B4-BE49-F238E27FC236}">
                <a16:creationId xmlns:a16="http://schemas.microsoft.com/office/drawing/2014/main" id="{5D42E7B2-188C-D34A-813F-F708A4B461F4}"/>
              </a:ext>
            </a:extLst>
          </p:cNvPr>
          <p:cNvSpPr>
            <a:spLocks noGrp="1"/>
          </p:cNvSpPr>
          <p:nvPr>
            <p:ph type="sldNum" sz="quarter" idx="12"/>
          </p:nvPr>
        </p:nvSpPr>
        <p:spPr/>
        <p:txBody>
          <a:bodyPr/>
          <a:lstStyle/>
          <a:p>
            <a:fld id="{8746D3AE-9A6B-4724-B938-46259D069CC8}" type="slidenum">
              <a:rPr lang="en-US" smtClean="0"/>
              <a:pPr/>
              <a:t>6</a:t>
            </a:fld>
            <a:endParaRPr lang="en-US"/>
          </a:p>
        </p:txBody>
      </p:sp>
    </p:spTree>
    <p:extLst>
      <p:ext uri="{BB962C8B-B14F-4D97-AF65-F5344CB8AC3E}">
        <p14:creationId xmlns:p14="http://schemas.microsoft.com/office/powerpoint/2010/main" val="56002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t>What is </a:t>
            </a:r>
            <a:r>
              <a:rPr lang="en-US" b="1" dirty="0">
                <a:solidFill>
                  <a:schemeClr val="accent5">
                    <a:lumMod val="50000"/>
                  </a:schemeClr>
                </a:solidFill>
              </a:rPr>
              <a:t>HTML</a:t>
            </a:r>
            <a:r>
              <a:rPr lang="en-US" b="1" dirty="0"/>
              <a:t> used for?</a:t>
            </a:r>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7</a:t>
            </a:fld>
            <a:endParaRPr lang="en-US"/>
          </a:p>
        </p:txBody>
      </p:sp>
    </p:spTree>
    <p:extLst>
      <p:ext uri="{BB962C8B-B14F-4D97-AF65-F5344CB8AC3E}">
        <p14:creationId xmlns:p14="http://schemas.microsoft.com/office/powerpoint/2010/main" val="1496836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HTML used for?</a:t>
            </a:r>
          </a:p>
        </p:txBody>
      </p:sp>
      <p:sp>
        <p:nvSpPr>
          <p:cNvPr id="3" name="Content Placeholder 2"/>
          <p:cNvSpPr>
            <a:spLocks noGrp="1"/>
          </p:cNvSpPr>
          <p:nvPr>
            <p:ph idx="1"/>
          </p:nvPr>
        </p:nvSpPr>
        <p:spPr>
          <a:xfrm>
            <a:off x="936898" y="1690688"/>
            <a:ext cx="10416902" cy="4023360"/>
          </a:xfrm>
        </p:spPr>
        <p:txBody>
          <a:bodyPr>
            <a:noAutofit/>
          </a:bodyPr>
          <a:lstStyle/>
          <a:p>
            <a:r>
              <a:rPr lang="en-US" sz="3200" dirty="0">
                <a:solidFill>
                  <a:schemeClr val="tx1">
                    <a:lumMod val="95000"/>
                    <a:lumOff val="5000"/>
                  </a:schemeClr>
                </a:solidFill>
              </a:rPr>
              <a:t>Adding content to your Website</a:t>
            </a:r>
          </a:p>
          <a:p>
            <a:r>
              <a:rPr lang="en-US" sz="3200" dirty="0">
                <a:solidFill>
                  <a:schemeClr val="tx1">
                    <a:lumMod val="95000"/>
                    <a:lumOff val="5000"/>
                  </a:schemeClr>
                </a:solidFill>
              </a:rPr>
              <a:t>Examples for the content types:</a:t>
            </a:r>
          </a:p>
          <a:p>
            <a:pPr lvl="1"/>
            <a:r>
              <a:rPr lang="en-US" sz="2800" dirty="0">
                <a:solidFill>
                  <a:schemeClr val="tx1">
                    <a:lumMod val="95000"/>
                    <a:lumOff val="5000"/>
                  </a:schemeClr>
                </a:solidFill>
              </a:rPr>
              <a:t>Text, Video, Lists</a:t>
            </a:r>
          </a:p>
          <a:p>
            <a:pPr lvl="1"/>
            <a:r>
              <a:rPr lang="en-US" sz="2800" dirty="0">
                <a:solidFill>
                  <a:schemeClr val="tx1">
                    <a:lumMod val="95000"/>
                    <a:lumOff val="5000"/>
                  </a:schemeClr>
                </a:solidFill>
              </a:rPr>
              <a:t>Links, Audio, Forms</a:t>
            </a:r>
          </a:p>
          <a:p>
            <a:pPr lvl="1"/>
            <a:r>
              <a:rPr lang="en-US" sz="2800" dirty="0">
                <a:solidFill>
                  <a:schemeClr val="tx1">
                    <a:lumMod val="95000"/>
                    <a:lumOff val="5000"/>
                  </a:schemeClr>
                </a:solidFill>
              </a:rPr>
              <a:t>Images, Tables, Structure</a:t>
            </a:r>
          </a:p>
          <a:p>
            <a:pPr marL="0" lvl="1" indent="0">
              <a:buNone/>
            </a:pPr>
            <a:endParaRPr lang="en-US" sz="2800" dirty="0">
              <a:solidFill>
                <a:schemeClr val="tx1">
                  <a:lumMod val="95000"/>
                  <a:lumOff val="5000"/>
                </a:schemeClr>
              </a:solidFill>
            </a:endParaRPr>
          </a:p>
          <a:p>
            <a:r>
              <a:rPr lang="en-US" sz="3200" dirty="0">
                <a:solidFill>
                  <a:schemeClr val="tx1">
                    <a:lumMod val="95000"/>
                    <a:lumOff val="5000"/>
                  </a:schemeClr>
                </a:solidFill>
              </a:rPr>
              <a:t>Content should be created using HTML</a:t>
            </a:r>
          </a:p>
          <a:p>
            <a:r>
              <a:rPr lang="en-US" sz="3200" dirty="0">
                <a:solidFill>
                  <a:schemeClr val="tx1">
                    <a:lumMod val="95000"/>
                    <a:lumOff val="5000"/>
                  </a:schemeClr>
                </a:solidFill>
              </a:rPr>
              <a:t>Presentation and layouts should be implemented by CSS</a:t>
            </a:r>
          </a:p>
        </p:txBody>
      </p:sp>
      <p:sp>
        <p:nvSpPr>
          <p:cNvPr id="4" name="Slide Number Placeholder 3">
            <a:extLst>
              <a:ext uri="{FF2B5EF4-FFF2-40B4-BE49-F238E27FC236}">
                <a16:creationId xmlns:a16="http://schemas.microsoft.com/office/drawing/2014/main" id="{14C953B2-B491-7644-928E-3EC74B625502}"/>
              </a:ext>
            </a:extLst>
          </p:cNvPr>
          <p:cNvSpPr>
            <a:spLocks noGrp="1"/>
          </p:cNvSpPr>
          <p:nvPr>
            <p:ph type="sldNum" sz="quarter" idx="12"/>
          </p:nvPr>
        </p:nvSpPr>
        <p:spPr/>
        <p:txBody>
          <a:bodyPr/>
          <a:lstStyle/>
          <a:p>
            <a:fld id="{8746D3AE-9A6B-4724-B938-46259D069CC8}" type="slidenum">
              <a:rPr lang="en-US" smtClean="0"/>
              <a:pPr/>
              <a:t>8</a:t>
            </a:fld>
            <a:endParaRPr lang="en-US"/>
          </a:p>
        </p:txBody>
      </p:sp>
    </p:spTree>
    <p:extLst>
      <p:ext uri="{BB962C8B-B14F-4D97-AF65-F5344CB8AC3E}">
        <p14:creationId xmlns:p14="http://schemas.microsoft.com/office/powerpoint/2010/main" val="1660364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4167</TotalTime>
  <Words>3486</Words>
  <Application>Microsoft Office PowerPoint</Application>
  <PresentationFormat>Widescreen</PresentationFormat>
  <Paragraphs>491</Paragraphs>
  <Slides>61</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4" baseType="lpstr">
      <vt:lpstr>Arial</vt:lpstr>
      <vt:lpstr>Calibri</vt:lpstr>
      <vt:lpstr>Calibri Light</vt:lpstr>
      <vt:lpstr>Consolas</vt:lpstr>
      <vt:lpstr>Courier New</vt:lpstr>
      <vt:lpstr>Helvetica Neue</vt:lpstr>
      <vt:lpstr>Helvetica Neue Light</vt:lpstr>
      <vt:lpstr>Lucida Console</vt:lpstr>
      <vt:lpstr>Tahoma</vt:lpstr>
      <vt:lpstr>Times New Roman</vt:lpstr>
      <vt:lpstr>Tw Cen MT</vt:lpstr>
      <vt:lpstr>Office Theme</vt:lpstr>
      <vt:lpstr>Visio</vt:lpstr>
      <vt:lpstr>Introduction to HTML</vt:lpstr>
      <vt:lpstr>Objectives</vt:lpstr>
      <vt:lpstr>Brief History of HTML</vt:lpstr>
      <vt:lpstr>Brief History of HTML</vt:lpstr>
      <vt:lpstr>Brief History of HTML</vt:lpstr>
      <vt:lpstr>Brief History of HTML</vt:lpstr>
      <vt:lpstr>HTML5</vt:lpstr>
      <vt:lpstr>What is HTML used for?</vt:lpstr>
      <vt:lpstr>What is HTML used for?</vt:lpstr>
      <vt:lpstr>Markup</vt:lpstr>
      <vt:lpstr>Possible roles in the Web market</vt:lpstr>
      <vt:lpstr>Possible roles in the Web market</vt:lpstr>
      <vt:lpstr>Structure of HTML</vt:lpstr>
      <vt:lpstr>HTML</vt:lpstr>
      <vt:lpstr>Creating HTML File</vt:lpstr>
      <vt:lpstr>Simplest HTML Document</vt:lpstr>
      <vt:lpstr>A More Complete Document</vt:lpstr>
      <vt:lpstr>DOCTYPE</vt:lpstr>
      <vt:lpstr>html</vt:lpstr>
      <vt:lpstr>Head and Body</vt:lpstr>
      <vt:lpstr>Inside the Head</vt:lpstr>
      <vt:lpstr>HTML Syntax</vt:lpstr>
      <vt:lpstr>Elements</vt:lpstr>
      <vt:lpstr>Attributes</vt:lpstr>
      <vt:lpstr>Elements and Attributes</vt:lpstr>
      <vt:lpstr>Nesting HTML Elements</vt:lpstr>
      <vt:lpstr>PowerPoint Presentation</vt:lpstr>
      <vt:lpstr>Nesting HTML Elements</vt:lpstr>
      <vt:lpstr>Nesting HTML Elements</vt:lpstr>
      <vt:lpstr>Indentation for Nesting Elements</vt:lpstr>
      <vt:lpstr>W3C HTML5 Validation Service</vt:lpstr>
      <vt:lpstr>Quick Tour of HTML</vt:lpstr>
      <vt:lpstr>Comments</vt:lpstr>
      <vt:lpstr>Headings</vt:lpstr>
      <vt:lpstr>Paragraph</vt:lpstr>
      <vt:lpstr>Subscript and Superscript</vt:lpstr>
      <vt:lpstr>Whitespace</vt:lpstr>
      <vt:lpstr>Line Breaks</vt:lpstr>
      <vt:lpstr>Horizontal Rules</vt:lpstr>
      <vt:lpstr>List Types</vt:lpstr>
      <vt:lpstr>Lists</vt:lpstr>
      <vt:lpstr>Lists</vt:lpstr>
      <vt:lpstr>Special Character</vt:lpstr>
      <vt:lpstr>meta Elements</vt:lpstr>
      <vt:lpstr>Examples</vt:lpstr>
      <vt:lpstr>Linking</vt:lpstr>
      <vt:lpstr>Linking</vt:lpstr>
      <vt:lpstr>Linking</vt:lpstr>
      <vt:lpstr>Links</vt:lpstr>
      <vt:lpstr>Link Destinations</vt:lpstr>
      <vt:lpstr>Link Text</vt:lpstr>
      <vt:lpstr>URL Absolute Referencing</vt:lpstr>
      <vt:lpstr>URL Absolute Referencing</vt:lpstr>
      <vt:lpstr>URL Relative Referencing</vt:lpstr>
      <vt:lpstr>Relative References</vt:lpstr>
      <vt:lpstr>PowerPoint Presentation</vt:lpstr>
      <vt:lpstr>PowerPoint Presentation</vt:lpstr>
      <vt:lpstr>Internal Linking</vt:lpstr>
      <vt:lpstr>PowerPoint Presentation</vt:lpstr>
      <vt:lpstr>Div &amp; Span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Yasaman Amannejad</dc:creator>
  <cp:lastModifiedBy>Jim Davis</cp:lastModifiedBy>
  <cp:revision>155</cp:revision>
  <cp:lastPrinted>2018-09-09T06:09:38Z</cp:lastPrinted>
  <dcterms:created xsi:type="dcterms:W3CDTF">2018-06-11T03:49:54Z</dcterms:created>
  <dcterms:modified xsi:type="dcterms:W3CDTF">2026-01-26T20:34:35Z</dcterms:modified>
</cp:coreProperties>
</file>